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42"/>
  </p:notesMasterIdLst>
  <p:handoutMasterIdLst>
    <p:handoutMasterId r:id="rId43"/>
  </p:handoutMasterIdLst>
  <p:sldIdLst>
    <p:sldId id="383" r:id="rId2"/>
    <p:sldId id="384" r:id="rId3"/>
    <p:sldId id="385" r:id="rId4"/>
    <p:sldId id="386" r:id="rId5"/>
    <p:sldId id="387" r:id="rId6"/>
    <p:sldId id="388" r:id="rId7"/>
    <p:sldId id="389" r:id="rId8"/>
    <p:sldId id="390" r:id="rId9"/>
    <p:sldId id="391" r:id="rId10"/>
    <p:sldId id="464" r:id="rId11"/>
    <p:sldId id="476" r:id="rId12"/>
    <p:sldId id="477" r:id="rId13"/>
    <p:sldId id="392" r:id="rId14"/>
    <p:sldId id="393" r:id="rId15"/>
    <p:sldId id="394" r:id="rId16"/>
    <p:sldId id="395" r:id="rId17"/>
    <p:sldId id="401" r:id="rId18"/>
    <p:sldId id="417" r:id="rId19"/>
    <p:sldId id="480" r:id="rId20"/>
    <p:sldId id="481" r:id="rId21"/>
    <p:sldId id="482" r:id="rId22"/>
    <p:sldId id="483" r:id="rId23"/>
    <p:sldId id="484" r:id="rId24"/>
    <p:sldId id="336" r:id="rId25"/>
    <p:sldId id="485" r:id="rId26"/>
    <p:sldId id="486" r:id="rId27"/>
    <p:sldId id="487" r:id="rId28"/>
    <p:sldId id="337" r:id="rId29"/>
    <p:sldId id="338" r:id="rId30"/>
    <p:sldId id="488" r:id="rId31"/>
    <p:sldId id="339" r:id="rId32"/>
    <p:sldId id="340" r:id="rId33"/>
    <p:sldId id="341" r:id="rId34"/>
    <p:sldId id="342" r:id="rId35"/>
    <p:sldId id="489" r:id="rId36"/>
    <p:sldId id="490" r:id="rId37"/>
    <p:sldId id="343" r:id="rId38"/>
    <p:sldId id="491" r:id="rId39"/>
    <p:sldId id="492" r:id="rId40"/>
    <p:sldId id="469" r:id="rId41"/>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8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8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8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800" kern="1200">
        <a:solidFill>
          <a:schemeClr val="tx1"/>
        </a:solidFill>
        <a:latin typeface="Tahoma" panose="020B0604030504040204" pitchFamily="34" charset="0"/>
        <a:ea typeface="+mn-ea"/>
        <a:cs typeface="+mn-cs"/>
      </a:defRPr>
    </a:lvl5pPr>
    <a:lvl6pPr marL="2286000" algn="l" defTabSz="914400" rtl="0" eaLnBrk="1" latinLnBrk="0" hangingPunct="1">
      <a:defRPr sz="2800" kern="1200">
        <a:solidFill>
          <a:schemeClr val="tx1"/>
        </a:solidFill>
        <a:latin typeface="Tahoma" panose="020B0604030504040204" pitchFamily="34" charset="0"/>
        <a:ea typeface="+mn-ea"/>
        <a:cs typeface="+mn-cs"/>
      </a:defRPr>
    </a:lvl6pPr>
    <a:lvl7pPr marL="2743200" algn="l" defTabSz="914400" rtl="0" eaLnBrk="1" latinLnBrk="0" hangingPunct="1">
      <a:defRPr sz="2800" kern="1200">
        <a:solidFill>
          <a:schemeClr val="tx1"/>
        </a:solidFill>
        <a:latin typeface="Tahoma" panose="020B0604030504040204" pitchFamily="34" charset="0"/>
        <a:ea typeface="+mn-ea"/>
        <a:cs typeface="+mn-cs"/>
      </a:defRPr>
    </a:lvl7pPr>
    <a:lvl8pPr marL="3200400" algn="l" defTabSz="914400" rtl="0" eaLnBrk="1" latinLnBrk="0" hangingPunct="1">
      <a:defRPr sz="2800" kern="1200">
        <a:solidFill>
          <a:schemeClr val="tx1"/>
        </a:solidFill>
        <a:latin typeface="Tahoma" panose="020B0604030504040204" pitchFamily="34" charset="0"/>
        <a:ea typeface="+mn-ea"/>
        <a:cs typeface="+mn-cs"/>
      </a:defRPr>
    </a:lvl8pPr>
    <a:lvl9pPr marL="3657600" algn="l" defTabSz="914400" rtl="0" eaLnBrk="1" latinLnBrk="0" hangingPunct="1">
      <a:defRPr sz="2800" kern="120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25" autoAdjust="0"/>
    <p:restoredTop sz="94660"/>
  </p:normalViewPr>
  <p:slideViewPr>
    <p:cSldViewPr>
      <p:cViewPr varScale="1">
        <p:scale>
          <a:sx n="132" d="100"/>
          <a:sy n="132" d="100"/>
        </p:scale>
        <p:origin x="124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6C84BAC-585B-EE62-3F65-318A6EC067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atin typeface="Tahoma" charset="0"/>
              </a:defRPr>
            </a:lvl1pPr>
          </a:lstStyle>
          <a:p>
            <a:pPr>
              <a:defRPr/>
            </a:pPr>
            <a:endParaRPr lang="en-US"/>
          </a:p>
        </p:txBody>
      </p:sp>
      <p:sp>
        <p:nvSpPr>
          <p:cNvPr id="3" name="Date Placeholder 2">
            <a:extLst>
              <a:ext uri="{FF2B5EF4-FFF2-40B4-BE49-F238E27FC236}">
                <a16:creationId xmlns:a16="http://schemas.microsoft.com/office/drawing/2014/main" id="{BADE6E97-E314-9631-BD70-AE1BB7D8F3F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a:latin typeface="Tahoma" charset="0"/>
              </a:defRPr>
            </a:lvl1pPr>
          </a:lstStyle>
          <a:p>
            <a:pPr>
              <a:defRPr/>
            </a:pPr>
            <a:fld id="{1D0007A5-5E7D-9C49-8ABA-9CE8B50021BD}" type="datetimeFigureOut">
              <a:rPr lang="en-US"/>
              <a:pPr>
                <a:defRPr/>
              </a:pPr>
              <a:t>9/12/23</a:t>
            </a:fld>
            <a:endParaRPr lang="en-US"/>
          </a:p>
        </p:txBody>
      </p:sp>
      <p:sp>
        <p:nvSpPr>
          <p:cNvPr id="4" name="Footer Placeholder 3">
            <a:extLst>
              <a:ext uri="{FF2B5EF4-FFF2-40B4-BE49-F238E27FC236}">
                <a16:creationId xmlns:a16="http://schemas.microsoft.com/office/drawing/2014/main" id="{0BF234AE-6CF8-4C4F-3C50-C6B49D0CF86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a:latin typeface="Tahoma" charset="0"/>
              </a:defRPr>
            </a:lvl1pPr>
          </a:lstStyle>
          <a:p>
            <a:pPr>
              <a:defRPr/>
            </a:pPr>
            <a:endParaRPr lang="en-US"/>
          </a:p>
        </p:txBody>
      </p:sp>
      <p:sp>
        <p:nvSpPr>
          <p:cNvPr id="5" name="Slide Number Placeholder 4">
            <a:extLst>
              <a:ext uri="{FF2B5EF4-FFF2-40B4-BE49-F238E27FC236}">
                <a16:creationId xmlns:a16="http://schemas.microsoft.com/office/drawing/2014/main" id="{7C9A0278-E497-F59E-DCC3-B861F91600E1}"/>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84845B97-BB00-DD4A-89DE-E7D55381C8EE}"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19A1D0-EDCB-5CF3-BFF6-7039CD06BC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atin typeface="Tahoma" charset="0"/>
              </a:defRPr>
            </a:lvl1pPr>
          </a:lstStyle>
          <a:p>
            <a:pPr>
              <a:defRPr/>
            </a:pPr>
            <a:endParaRPr lang="en-US"/>
          </a:p>
        </p:txBody>
      </p:sp>
      <p:sp>
        <p:nvSpPr>
          <p:cNvPr id="3" name="Date Placeholder 2">
            <a:extLst>
              <a:ext uri="{FF2B5EF4-FFF2-40B4-BE49-F238E27FC236}">
                <a16:creationId xmlns:a16="http://schemas.microsoft.com/office/drawing/2014/main" id="{D4817E8C-57F5-214E-2220-02E5A52223F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a:latin typeface="Tahoma" charset="0"/>
              </a:defRPr>
            </a:lvl1pPr>
          </a:lstStyle>
          <a:p>
            <a:pPr>
              <a:defRPr/>
            </a:pPr>
            <a:fld id="{15BE6272-D6E7-C443-A4DE-9F570816D8FC}" type="datetimeFigureOut">
              <a:rPr lang="en-US"/>
              <a:pPr>
                <a:defRPr/>
              </a:pPr>
              <a:t>9/12/23</a:t>
            </a:fld>
            <a:endParaRPr lang="en-US"/>
          </a:p>
        </p:txBody>
      </p:sp>
      <p:sp>
        <p:nvSpPr>
          <p:cNvPr id="4" name="Slide Image Placeholder 3">
            <a:extLst>
              <a:ext uri="{FF2B5EF4-FFF2-40B4-BE49-F238E27FC236}">
                <a16:creationId xmlns:a16="http://schemas.microsoft.com/office/drawing/2014/main" id="{653D43E6-9632-BF43-FC49-1A756D4F793C}"/>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10065808-39D0-8AA4-A4EC-09E63F6D090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0ABCE087-4999-5054-D5E6-3971B208AC72}"/>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atin typeface="Tahoma" charset="0"/>
              </a:defRPr>
            </a:lvl1pPr>
          </a:lstStyle>
          <a:p>
            <a:pPr>
              <a:defRPr/>
            </a:pPr>
            <a:endParaRPr lang="en-US"/>
          </a:p>
        </p:txBody>
      </p:sp>
      <p:sp>
        <p:nvSpPr>
          <p:cNvPr id="7" name="Slide Number Placeholder 6">
            <a:extLst>
              <a:ext uri="{FF2B5EF4-FFF2-40B4-BE49-F238E27FC236}">
                <a16:creationId xmlns:a16="http://schemas.microsoft.com/office/drawing/2014/main" id="{FF2F07BE-D399-41BE-C3ED-A6877FD99CF3}"/>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44E1935C-D9E6-2944-BD70-EFAF0153D3E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A63FBE1D-2F02-5720-0ACD-7AB4972F5098}"/>
              </a:ext>
            </a:extLst>
          </p:cNvPr>
          <p:cNvGrpSpPr>
            <a:grpSpLocks/>
          </p:cNvGrpSpPr>
          <p:nvPr/>
        </p:nvGrpSpPr>
        <p:grpSpPr bwMode="auto">
          <a:xfrm>
            <a:off x="0" y="2438400"/>
            <a:ext cx="9009063" cy="1052513"/>
            <a:chOff x="0" y="1536"/>
            <a:chExt cx="5675" cy="663"/>
          </a:xfrm>
        </p:grpSpPr>
        <p:grpSp>
          <p:nvGrpSpPr>
            <p:cNvPr id="3" name="Group 3">
              <a:extLst>
                <a:ext uri="{FF2B5EF4-FFF2-40B4-BE49-F238E27FC236}">
                  <a16:creationId xmlns:a16="http://schemas.microsoft.com/office/drawing/2014/main" id="{8B1B0104-CFBA-D70A-C109-116BB3EB5418}"/>
                </a:ext>
              </a:extLst>
            </p:cNvPr>
            <p:cNvGrpSpPr>
              <a:grpSpLocks/>
            </p:cNvGrpSpPr>
            <p:nvPr/>
          </p:nvGrpSpPr>
          <p:grpSpPr bwMode="auto">
            <a:xfrm>
              <a:off x="185" y="1604"/>
              <a:ext cx="449" cy="299"/>
              <a:chOff x="720" y="336"/>
              <a:chExt cx="624" cy="432"/>
            </a:xfrm>
          </p:grpSpPr>
          <p:sp>
            <p:nvSpPr>
              <p:cNvPr id="10" name="Rectangle 4">
                <a:extLst>
                  <a:ext uri="{FF2B5EF4-FFF2-40B4-BE49-F238E27FC236}">
                    <a16:creationId xmlns:a16="http://schemas.microsoft.com/office/drawing/2014/main" id="{FFD918CA-8A1D-915A-F155-FC5B1A008C50}"/>
                  </a:ext>
                </a:extLst>
              </p:cNvPr>
              <p:cNvSpPr>
                <a:spLocks noChangeArrowheads="1"/>
              </p:cNvSpPr>
              <p:nvPr/>
            </p:nvSpPr>
            <p:spPr bwMode="auto">
              <a:xfrm>
                <a:off x="720" y="336"/>
                <a:ext cx="384" cy="432"/>
              </a:xfrm>
              <a:prstGeom prst="rect">
                <a:avLst/>
              </a:prstGeom>
              <a:solidFill>
                <a:schemeClr val="folHlink"/>
              </a:solidFill>
              <a:ln>
                <a:noFill/>
              </a:ln>
            </p:spPr>
            <p:txBody>
              <a:bodyPr wrap="none" anchor="ctr"/>
              <a:lstStyle>
                <a:lvl1pPr algn="ctr">
                  <a:defRPr sz="2800">
                    <a:solidFill>
                      <a:schemeClr val="tx1"/>
                    </a:solidFill>
                    <a:latin typeface="Tahoma" charset="0"/>
                  </a:defRPr>
                </a:lvl1pPr>
                <a:lvl2pPr marL="742950" indent="-285750" algn="ctr">
                  <a:defRPr sz="2800">
                    <a:solidFill>
                      <a:schemeClr val="tx1"/>
                    </a:solidFill>
                    <a:latin typeface="Tahoma" charset="0"/>
                  </a:defRPr>
                </a:lvl2pPr>
                <a:lvl3pPr marL="1143000" indent="-228600" algn="ctr">
                  <a:defRPr sz="2800">
                    <a:solidFill>
                      <a:schemeClr val="tx1"/>
                    </a:solidFill>
                    <a:latin typeface="Tahoma" charset="0"/>
                  </a:defRPr>
                </a:lvl3pPr>
                <a:lvl4pPr marL="1600200" indent="-228600" algn="ctr">
                  <a:defRPr sz="2800">
                    <a:solidFill>
                      <a:schemeClr val="tx1"/>
                    </a:solidFill>
                    <a:latin typeface="Tahoma" charset="0"/>
                  </a:defRPr>
                </a:lvl4pPr>
                <a:lvl5pPr marL="2057400" indent="-228600" algn="ctr">
                  <a:defRPr sz="2800">
                    <a:solidFill>
                      <a:schemeClr val="tx1"/>
                    </a:solidFill>
                    <a:latin typeface="Tahoma" charset="0"/>
                  </a:defRPr>
                </a:lvl5pPr>
                <a:lvl6pPr marL="2514600" indent="-228600" algn="ctr" eaLnBrk="0" fontAlgn="base" hangingPunct="0">
                  <a:spcBef>
                    <a:spcPct val="0"/>
                  </a:spcBef>
                  <a:spcAft>
                    <a:spcPct val="0"/>
                  </a:spcAft>
                  <a:defRPr sz="2800">
                    <a:solidFill>
                      <a:schemeClr val="tx1"/>
                    </a:solidFill>
                    <a:latin typeface="Tahoma" charset="0"/>
                  </a:defRPr>
                </a:lvl6pPr>
                <a:lvl7pPr marL="2971800" indent="-228600" algn="ctr" eaLnBrk="0" fontAlgn="base" hangingPunct="0">
                  <a:spcBef>
                    <a:spcPct val="0"/>
                  </a:spcBef>
                  <a:spcAft>
                    <a:spcPct val="0"/>
                  </a:spcAft>
                  <a:defRPr sz="2800">
                    <a:solidFill>
                      <a:schemeClr val="tx1"/>
                    </a:solidFill>
                    <a:latin typeface="Tahoma" charset="0"/>
                  </a:defRPr>
                </a:lvl7pPr>
                <a:lvl8pPr marL="3429000" indent="-228600" algn="ctr" eaLnBrk="0" fontAlgn="base" hangingPunct="0">
                  <a:spcBef>
                    <a:spcPct val="0"/>
                  </a:spcBef>
                  <a:spcAft>
                    <a:spcPct val="0"/>
                  </a:spcAft>
                  <a:defRPr sz="2800">
                    <a:solidFill>
                      <a:schemeClr val="tx1"/>
                    </a:solidFill>
                    <a:latin typeface="Tahoma" charset="0"/>
                  </a:defRPr>
                </a:lvl8pPr>
                <a:lvl9pPr marL="3886200" indent="-228600" algn="ctr" eaLnBrk="0" fontAlgn="base" hangingPunct="0">
                  <a:spcBef>
                    <a:spcPct val="0"/>
                  </a:spcBef>
                  <a:spcAft>
                    <a:spcPct val="0"/>
                  </a:spcAft>
                  <a:defRPr sz="2800">
                    <a:solidFill>
                      <a:schemeClr val="tx1"/>
                    </a:solidFill>
                    <a:latin typeface="Tahoma" charset="0"/>
                  </a:defRPr>
                </a:lvl9pPr>
              </a:lstStyle>
              <a:p>
                <a:pPr eaLnBrk="1" hangingPunct="1">
                  <a:defRPr/>
                </a:pPr>
                <a:endParaRPr lang="en-IN" altLang="x-none"/>
              </a:p>
            </p:txBody>
          </p:sp>
          <p:sp>
            <p:nvSpPr>
              <p:cNvPr id="11" name="Rectangle 5">
                <a:extLst>
                  <a:ext uri="{FF2B5EF4-FFF2-40B4-BE49-F238E27FC236}">
                    <a16:creationId xmlns:a16="http://schemas.microsoft.com/office/drawing/2014/main" id="{E5ADE1ED-4B05-2485-54C9-EC70210ADE64}"/>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p:spPr>
            <p:txBody>
              <a:bodyPr wrap="none" anchor="ctr"/>
              <a:lstStyle>
                <a:lvl1pPr algn="ctr">
                  <a:defRPr sz="2800">
                    <a:solidFill>
                      <a:schemeClr val="tx1"/>
                    </a:solidFill>
                    <a:latin typeface="Tahoma" charset="0"/>
                  </a:defRPr>
                </a:lvl1pPr>
                <a:lvl2pPr marL="742950" indent="-285750" algn="ctr">
                  <a:defRPr sz="2800">
                    <a:solidFill>
                      <a:schemeClr val="tx1"/>
                    </a:solidFill>
                    <a:latin typeface="Tahoma" charset="0"/>
                  </a:defRPr>
                </a:lvl2pPr>
                <a:lvl3pPr marL="1143000" indent="-228600" algn="ctr">
                  <a:defRPr sz="2800">
                    <a:solidFill>
                      <a:schemeClr val="tx1"/>
                    </a:solidFill>
                    <a:latin typeface="Tahoma" charset="0"/>
                  </a:defRPr>
                </a:lvl3pPr>
                <a:lvl4pPr marL="1600200" indent="-228600" algn="ctr">
                  <a:defRPr sz="2800">
                    <a:solidFill>
                      <a:schemeClr val="tx1"/>
                    </a:solidFill>
                    <a:latin typeface="Tahoma" charset="0"/>
                  </a:defRPr>
                </a:lvl4pPr>
                <a:lvl5pPr marL="2057400" indent="-228600" algn="ctr">
                  <a:defRPr sz="2800">
                    <a:solidFill>
                      <a:schemeClr val="tx1"/>
                    </a:solidFill>
                    <a:latin typeface="Tahoma" charset="0"/>
                  </a:defRPr>
                </a:lvl5pPr>
                <a:lvl6pPr marL="2514600" indent="-228600" algn="ctr" eaLnBrk="0" fontAlgn="base" hangingPunct="0">
                  <a:spcBef>
                    <a:spcPct val="0"/>
                  </a:spcBef>
                  <a:spcAft>
                    <a:spcPct val="0"/>
                  </a:spcAft>
                  <a:defRPr sz="2800">
                    <a:solidFill>
                      <a:schemeClr val="tx1"/>
                    </a:solidFill>
                    <a:latin typeface="Tahoma" charset="0"/>
                  </a:defRPr>
                </a:lvl6pPr>
                <a:lvl7pPr marL="2971800" indent="-228600" algn="ctr" eaLnBrk="0" fontAlgn="base" hangingPunct="0">
                  <a:spcBef>
                    <a:spcPct val="0"/>
                  </a:spcBef>
                  <a:spcAft>
                    <a:spcPct val="0"/>
                  </a:spcAft>
                  <a:defRPr sz="2800">
                    <a:solidFill>
                      <a:schemeClr val="tx1"/>
                    </a:solidFill>
                    <a:latin typeface="Tahoma" charset="0"/>
                  </a:defRPr>
                </a:lvl7pPr>
                <a:lvl8pPr marL="3429000" indent="-228600" algn="ctr" eaLnBrk="0" fontAlgn="base" hangingPunct="0">
                  <a:spcBef>
                    <a:spcPct val="0"/>
                  </a:spcBef>
                  <a:spcAft>
                    <a:spcPct val="0"/>
                  </a:spcAft>
                  <a:defRPr sz="2800">
                    <a:solidFill>
                      <a:schemeClr val="tx1"/>
                    </a:solidFill>
                    <a:latin typeface="Tahoma" charset="0"/>
                  </a:defRPr>
                </a:lvl8pPr>
                <a:lvl9pPr marL="3886200" indent="-228600" algn="ctr" eaLnBrk="0" fontAlgn="base" hangingPunct="0">
                  <a:spcBef>
                    <a:spcPct val="0"/>
                  </a:spcBef>
                  <a:spcAft>
                    <a:spcPct val="0"/>
                  </a:spcAft>
                  <a:defRPr sz="2800">
                    <a:solidFill>
                      <a:schemeClr val="tx1"/>
                    </a:solidFill>
                    <a:latin typeface="Tahoma" charset="0"/>
                  </a:defRPr>
                </a:lvl9pPr>
              </a:lstStyle>
              <a:p>
                <a:pPr eaLnBrk="1" hangingPunct="1">
                  <a:defRPr/>
                </a:pPr>
                <a:endParaRPr lang="en-IN" altLang="x-none"/>
              </a:p>
            </p:txBody>
          </p:sp>
        </p:grpSp>
        <p:grpSp>
          <p:nvGrpSpPr>
            <p:cNvPr id="4" name="Group 6">
              <a:extLst>
                <a:ext uri="{FF2B5EF4-FFF2-40B4-BE49-F238E27FC236}">
                  <a16:creationId xmlns:a16="http://schemas.microsoft.com/office/drawing/2014/main" id="{B0FA1295-7915-53B5-11F6-A50C51B92176}"/>
                </a:ext>
              </a:extLst>
            </p:cNvPr>
            <p:cNvGrpSpPr>
              <a:grpSpLocks/>
            </p:cNvGrpSpPr>
            <p:nvPr/>
          </p:nvGrpSpPr>
          <p:grpSpPr bwMode="auto">
            <a:xfrm>
              <a:off x="263" y="1870"/>
              <a:ext cx="466" cy="299"/>
              <a:chOff x="912" y="2640"/>
              <a:chExt cx="672" cy="432"/>
            </a:xfrm>
          </p:grpSpPr>
          <p:sp>
            <p:nvSpPr>
              <p:cNvPr id="8" name="Rectangle 7">
                <a:extLst>
                  <a:ext uri="{FF2B5EF4-FFF2-40B4-BE49-F238E27FC236}">
                    <a16:creationId xmlns:a16="http://schemas.microsoft.com/office/drawing/2014/main" id="{BAE89DD2-46F8-6C64-F81A-1F800EA4ED00}"/>
                  </a:ext>
                </a:extLst>
              </p:cNvPr>
              <p:cNvSpPr>
                <a:spLocks noChangeArrowheads="1"/>
              </p:cNvSpPr>
              <p:nvPr/>
            </p:nvSpPr>
            <p:spPr bwMode="auto">
              <a:xfrm>
                <a:off x="912" y="2640"/>
                <a:ext cx="384" cy="432"/>
              </a:xfrm>
              <a:prstGeom prst="rect">
                <a:avLst/>
              </a:prstGeom>
              <a:solidFill>
                <a:schemeClr val="accent2"/>
              </a:solidFill>
              <a:ln>
                <a:noFill/>
              </a:ln>
            </p:spPr>
            <p:txBody>
              <a:bodyPr wrap="none" anchor="ctr"/>
              <a:lstStyle>
                <a:lvl1pPr algn="ctr">
                  <a:defRPr sz="2800">
                    <a:solidFill>
                      <a:schemeClr val="tx1"/>
                    </a:solidFill>
                    <a:latin typeface="Tahoma" charset="0"/>
                  </a:defRPr>
                </a:lvl1pPr>
                <a:lvl2pPr marL="742950" indent="-285750" algn="ctr">
                  <a:defRPr sz="2800">
                    <a:solidFill>
                      <a:schemeClr val="tx1"/>
                    </a:solidFill>
                    <a:latin typeface="Tahoma" charset="0"/>
                  </a:defRPr>
                </a:lvl2pPr>
                <a:lvl3pPr marL="1143000" indent="-228600" algn="ctr">
                  <a:defRPr sz="2800">
                    <a:solidFill>
                      <a:schemeClr val="tx1"/>
                    </a:solidFill>
                    <a:latin typeface="Tahoma" charset="0"/>
                  </a:defRPr>
                </a:lvl3pPr>
                <a:lvl4pPr marL="1600200" indent="-228600" algn="ctr">
                  <a:defRPr sz="2800">
                    <a:solidFill>
                      <a:schemeClr val="tx1"/>
                    </a:solidFill>
                    <a:latin typeface="Tahoma" charset="0"/>
                  </a:defRPr>
                </a:lvl4pPr>
                <a:lvl5pPr marL="2057400" indent="-228600" algn="ctr">
                  <a:defRPr sz="2800">
                    <a:solidFill>
                      <a:schemeClr val="tx1"/>
                    </a:solidFill>
                    <a:latin typeface="Tahoma" charset="0"/>
                  </a:defRPr>
                </a:lvl5pPr>
                <a:lvl6pPr marL="2514600" indent="-228600" algn="ctr" eaLnBrk="0" fontAlgn="base" hangingPunct="0">
                  <a:spcBef>
                    <a:spcPct val="0"/>
                  </a:spcBef>
                  <a:spcAft>
                    <a:spcPct val="0"/>
                  </a:spcAft>
                  <a:defRPr sz="2800">
                    <a:solidFill>
                      <a:schemeClr val="tx1"/>
                    </a:solidFill>
                    <a:latin typeface="Tahoma" charset="0"/>
                  </a:defRPr>
                </a:lvl6pPr>
                <a:lvl7pPr marL="2971800" indent="-228600" algn="ctr" eaLnBrk="0" fontAlgn="base" hangingPunct="0">
                  <a:spcBef>
                    <a:spcPct val="0"/>
                  </a:spcBef>
                  <a:spcAft>
                    <a:spcPct val="0"/>
                  </a:spcAft>
                  <a:defRPr sz="2800">
                    <a:solidFill>
                      <a:schemeClr val="tx1"/>
                    </a:solidFill>
                    <a:latin typeface="Tahoma" charset="0"/>
                  </a:defRPr>
                </a:lvl7pPr>
                <a:lvl8pPr marL="3429000" indent="-228600" algn="ctr" eaLnBrk="0" fontAlgn="base" hangingPunct="0">
                  <a:spcBef>
                    <a:spcPct val="0"/>
                  </a:spcBef>
                  <a:spcAft>
                    <a:spcPct val="0"/>
                  </a:spcAft>
                  <a:defRPr sz="2800">
                    <a:solidFill>
                      <a:schemeClr val="tx1"/>
                    </a:solidFill>
                    <a:latin typeface="Tahoma" charset="0"/>
                  </a:defRPr>
                </a:lvl8pPr>
                <a:lvl9pPr marL="3886200" indent="-228600" algn="ctr" eaLnBrk="0" fontAlgn="base" hangingPunct="0">
                  <a:spcBef>
                    <a:spcPct val="0"/>
                  </a:spcBef>
                  <a:spcAft>
                    <a:spcPct val="0"/>
                  </a:spcAft>
                  <a:defRPr sz="2800">
                    <a:solidFill>
                      <a:schemeClr val="tx1"/>
                    </a:solidFill>
                    <a:latin typeface="Tahoma" charset="0"/>
                  </a:defRPr>
                </a:lvl9pPr>
              </a:lstStyle>
              <a:p>
                <a:pPr eaLnBrk="1" hangingPunct="1">
                  <a:defRPr/>
                </a:pPr>
                <a:endParaRPr lang="en-IN" altLang="x-none"/>
              </a:p>
            </p:txBody>
          </p:sp>
          <p:sp>
            <p:nvSpPr>
              <p:cNvPr id="9" name="Rectangle 8">
                <a:extLst>
                  <a:ext uri="{FF2B5EF4-FFF2-40B4-BE49-F238E27FC236}">
                    <a16:creationId xmlns:a16="http://schemas.microsoft.com/office/drawing/2014/main" id="{E95E9867-967F-B005-9D69-6CF132CBD6FF}"/>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p:spPr>
            <p:txBody>
              <a:bodyPr wrap="none" anchor="ctr"/>
              <a:lstStyle>
                <a:lvl1pPr algn="ctr">
                  <a:defRPr sz="2800">
                    <a:solidFill>
                      <a:schemeClr val="tx1"/>
                    </a:solidFill>
                    <a:latin typeface="Tahoma" charset="0"/>
                  </a:defRPr>
                </a:lvl1pPr>
                <a:lvl2pPr marL="742950" indent="-285750" algn="ctr">
                  <a:defRPr sz="2800">
                    <a:solidFill>
                      <a:schemeClr val="tx1"/>
                    </a:solidFill>
                    <a:latin typeface="Tahoma" charset="0"/>
                  </a:defRPr>
                </a:lvl2pPr>
                <a:lvl3pPr marL="1143000" indent="-228600" algn="ctr">
                  <a:defRPr sz="2800">
                    <a:solidFill>
                      <a:schemeClr val="tx1"/>
                    </a:solidFill>
                    <a:latin typeface="Tahoma" charset="0"/>
                  </a:defRPr>
                </a:lvl3pPr>
                <a:lvl4pPr marL="1600200" indent="-228600" algn="ctr">
                  <a:defRPr sz="2800">
                    <a:solidFill>
                      <a:schemeClr val="tx1"/>
                    </a:solidFill>
                    <a:latin typeface="Tahoma" charset="0"/>
                  </a:defRPr>
                </a:lvl4pPr>
                <a:lvl5pPr marL="2057400" indent="-228600" algn="ctr">
                  <a:defRPr sz="2800">
                    <a:solidFill>
                      <a:schemeClr val="tx1"/>
                    </a:solidFill>
                    <a:latin typeface="Tahoma" charset="0"/>
                  </a:defRPr>
                </a:lvl5pPr>
                <a:lvl6pPr marL="2514600" indent="-228600" algn="ctr" eaLnBrk="0" fontAlgn="base" hangingPunct="0">
                  <a:spcBef>
                    <a:spcPct val="0"/>
                  </a:spcBef>
                  <a:spcAft>
                    <a:spcPct val="0"/>
                  </a:spcAft>
                  <a:defRPr sz="2800">
                    <a:solidFill>
                      <a:schemeClr val="tx1"/>
                    </a:solidFill>
                    <a:latin typeface="Tahoma" charset="0"/>
                  </a:defRPr>
                </a:lvl6pPr>
                <a:lvl7pPr marL="2971800" indent="-228600" algn="ctr" eaLnBrk="0" fontAlgn="base" hangingPunct="0">
                  <a:spcBef>
                    <a:spcPct val="0"/>
                  </a:spcBef>
                  <a:spcAft>
                    <a:spcPct val="0"/>
                  </a:spcAft>
                  <a:defRPr sz="2800">
                    <a:solidFill>
                      <a:schemeClr val="tx1"/>
                    </a:solidFill>
                    <a:latin typeface="Tahoma" charset="0"/>
                  </a:defRPr>
                </a:lvl7pPr>
                <a:lvl8pPr marL="3429000" indent="-228600" algn="ctr" eaLnBrk="0" fontAlgn="base" hangingPunct="0">
                  <a:spcBef>
                    <a:spcPct val="0"/>
                  </a:spcBef>
                  <a:spcAft>
                    <a:spcPct val="0"/>
                  </a:spcAft>
                  <a:defRPr sz="2800">
                    <a:solidFill>
                      <a:schemeClr val="tx1"/>
                    </a:solidFill>
                    <a:latin typeface="Tahoma" charset="0"/>
                  </a:defRPr>
                </a:lvl8pPr>
                <a:lvl9pPr marL="3886200" indent="-228600" algn="ctr" eaLnBrk="0" fontAlgn="base" hangingPunct="0">
                  <a:spcBef>
                    <a:spcPct val="0"/>
                  </a:spcBef>
                  <a:spcAft>
                    <a:spcPct val="0"/>
                  </a:spcAft>
                  <a:defRPr sz="2800">
                    <a:solidFill>
                      <a:schemeClr val="tx1"/>
                    </a:solidFill>
                    <a:latin typeface="Tahoma" charset="0"/>
                  </a:defRPr>
                </a:lvl9pPr>
              </a:lstStyle>
              <a:p>
                <a:pPr eaLnBrk="1" hangingPunct="1">
                  <a:defRPr/>
                </a:pPr>
                <a:endParaRPr lang="en-IN" altLang="x-none"/>
              </a:p>
            </p:txBody>
          </p:sp>
        </p:grpSp>
        <p:sp>
          <p:nvSpPr>
            <p:cNvPr id="5" name="Rectangle 9">
              <a:extLst>
                <a:ext uri="{FF2B5EF4-FFF2-40B4-BE49-F238E27FC236}">
                  <a16:creationId xmlns:a16="http://schemas.microsoft.com/office/drawing/2014/main" id="{80F8B081-C5FF-24B9-ABA0-5D1614AB0778}"/>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p:spPr>
          <p:txBody>
            <a:bodyPr wrap="none" anchor="ctr"/>
            <a:lstStyle>
              <a:lvl1pPr algn="ctr">
                <a:defRPr sz="2800">
                  <a:solidFill>
                    <a:schemeClr val="tx1"/>
                  </a:solidFill>
                  <a:latin typeface="Tahoma" charset="0"/>
                </a:defRPr>
              </a:lvl1pPr>
              <a:lvl2pPr marL="742950" indent="-285750" algn="ctr">
                <a:defRPr sz="2800">
                  <a:solidFill>
                    <a:schemeClr val="tx1"/>
                  </a:solidFill>
                  <a:latin typeface="Tahoma" charset="0"/>
                </a:defRPr>
              </a:lvl2pPr>
              <a:lvl3pPr marL="1143000" indent="-228600" algn="ctr">
                <a:defRPr sz="2800">
                  <a:solidFill>
                    <a:schemeClr val="tx1"/>
                  </a:solidFill>
                  <a:latin typeface="Tahoma" charset="0"/>
                </a:defRPr>
              </a:lvl3pPr>
              <a:lvl4pPr marL="1600200" indent="-228600" algn="ctr">
                <a:defRPr sz="2800">
                  <a:solidFill>
                    <a:schemeClr val="tx1"/>
                  </a:solidFill>
                  <a:latin typeface="Tahoma" charset="0"/>
                </a:defRPr>
              </a:lvl4pPr>
              <a:lvl5pPr marL="2057400" indent="-228600" algn="ctr">
                <a:defRPr sz="2800">
                  <a:solidFill>
                    <a:schemeClr val="tx1"/>
                  </a:solidFill>
                  <a:latin typeface="Tahoma" charset="0"/>
                </a:defRPr>
              </a:lvl5pPr>
              <a:lvl6pPr marL="2514600" indent="-228600" algn="ctr" eaLnBrk="0" fontAlgn="base" hangingPunct="0">
                <a:spcBef>
                  <a:spcPct val="0"/>
                </a:spcBef>
                <a:spcAft>
                  <a:spcPct val="0"/>
                </a:spcAft>
                <a:defRPr sz="2800">
                  <a:solidFill>
                    <a:schemeClr val="tx1"/>
                  </a:solidFill>
                  <a:latin typeface="Tahoma" charset="0"/>
                </a:defRPr>
              </a:lvl6pPr>
              <a:lvl7pPr marL="2971800" indent="-228600" algn="ctr" eaLnBrk="0" fontAlgn="base" hangingPunct="0">
                <a:spcBef>
                  <a:spcPct val="0"/>
                </a:spcBef>
                <a:spcAft>
                  <a:spcPct val="0"/>
                </a:spcAft>
                <a:defRPr sz="2800">
                  <a:solidFill>
                    <a:schemeClr val="tx1"/>
                  </a:solidFill>
                  <a:latin typeface="Tahoma" charset="0"/>
                </a:defRPr>
              </a:lvl7pPr>
              <a:lvl8pPr marL="3429000" indent="-228600" algn="ctr" eaLnBrk="0" fontAlgn="base" hangingPunct="0">
                <a:spcBef>
                  <a:spcPct val="0"/>
                </a:spcBef>
                <a:spcAft>
                  <a:spcPct val="0"/>
                </a:spcAft>
                <a:defRPr sz="2800">
                  <a:solidFill>
                    <a:schemeClr val="tx1"/>
                  </a:solidFill>
                  <a:latin typeface="Tahoma" charset="0"/>
                </a:defRPr>
              </a:lvl8pPr>
              <a:lvl9pPr marL="3886200" indent="-228600" algn="ctr" eaLnBrk="0" fontAlgn="base" hangingPunct="0">
                <a:spcBef>
                  <a:spcPct val="0"/>
                </a:spcBef>
                <a:spcAft>
                  <a:spcPct val="0"/>
                </a:spcAft>
                <a:defRPr sz="2800">
                  <a:solidFill>
                    <a:schemeClr val="tx1"/>
                  </a:solidFill>
                  <a:latin typeface="Tahoma" charset="0"/>
                </a:defRPr>
              </a:lvl9pPr>
            </a:lstStyle>
            <a:p>
              <a:pPr eaLnBrk="1" hangingPunct="1">
                <a:defRPr/>
              </a:pPr>
              <a:endParaRPr lang="en-IN" altLang="x-none"/>
            </a:p>
          </p:txBody>
        </p:sp>
        <p:sp>
          <p:nvSpPr>
            <p:cNvPr id="6" name="Rectangle 10">
              <a:extLst>
                <a:ext uri="{FF2B5EF4-FFF2-40B4-BE49-F238E27FC236}">
                  <a16:creationId xmlns:a16="http://schemas.microsoft.com/office/drawing/2014/main" id="{51414037-344F-30D1-5B05-7FFF4A9E1CC6}"/>
                </a:ext>
              </a:extLst>
            </p:cNvPr>
            <p:cNvSpPr>
              <a:spLocks noChangeArrowheads="1"/>
            </p:cNvSpPr>
            <p:nvPr/>
          </p:nvSpPr>
          <p:spPr bwMode="auto">
            <a:xfrm>
              <a:off x="400" y="1536"/>
              <a:ext cx="20" cy="663"/>
            </a:xfrm>
            <a:prstGeom prst="rect">
              <a:avLst/>
            </a:prstGeom>
            <a:solidFill>
              <a:schemeClr val="bg2"/>
            </a:solidFill>
            <a:ln>
              <a:noFill/>
            </a:ln>
          </p:spPr>
          <p:txBody>
            <a:bodyPr wrap="none" anchor="ctr"/>
            <a:lstStyle>
              <a:lvl1pPr algn="ctr">
                <a:defRPr sz="2800">
                  <a:solidFill>
                    <a:schemeClr val="tx1"/>
                  </a:solidFill>
                  <a:latin typeface="Tahoma" charset="0"/>
                </a:defRPr>
              </a:lvl1pPr>
              <a:lvl2pPr marL="742950" indent="-285750" algn="ctr">
                <a:defRPr sz="2800">
                  <a:solidFill>
                    <a:schemeClr val="tx1"/>
                  </a:solidFill>
                  <a:latin typeface="Tahoma" charset="0"/>
                </a:defRPr>
              </a:lvl2pPr>
              <a:lvl3pPr marL="1143000" indent="-228600" algn="ctr">
                <a:defRPr sz="2800">
                  <a:solidFill>
                    <a:schemeClr val="tx1"/>
                  </a:solidFill>
                  <a:latin typeface="Tahoma" charset="0"/>
                </a:defRPr>
              </a:lvl3pPr>
              <a:lvl4pPr marL="1600200" indent="-228600" algn="ctr">
                <a:defRPr sz="2800">
                  <a:solidFill>
                    <a:schemeClr val="tx1"/>
                  </a:solidFill>
                  <a:latin typeface="Tahoma" charset="0"/>
                </a:defRPr>
              </a:lvl4pPr>
              <a:lvl5pPr marL="2057400" indent="-228600" algn="ctr">
                <a:defRPr sz="2800">
                  <a:solidFill>
                    <a:schemeClr val="tx1"/>
                  </a:solidFill>
                  <a:latin typeface="Tahoma" charset="0"/>
                </a:defRPr>
              </a:lvl5pPr>
              <a:lvl6pPr marL="2514600" indent="-228600" algn="ctr" eaLnBrk="0" fontAlgn="base" hangingPunct="0">
                <a:spcBef>
                  <a:spcPct val="0"/>
                </a:spcBef>
                <a:spcAft>
                  <a:spcPct val="0"/>
                </a:spcAft>
                <a:defRPr sz="2800">
                  <a:solidFill>
                    <a:schemeClr val="tx1"/>
                  </a:solidFill>
                  <a:latin typeface="Tahoma" charset="0"/>
                </a:defRPr>
              </a:lvl6pPr>
              <a:lvl7pPr marL="2971800" indent="-228600" algn="ctr" eaLnBrk="0" fontAlgn="base" hangingPunct="0">
                <a:spcBef>
                  <a:spcPct val="0"/>
                </a:spcBef>
                <a:spcAft>
                  <a:spcPct val="0"/>
                </a:spcAft>
                <a:defRPr sz="2800">
                  <a:solidFill>
                    <a:schemeClr val="tx1"/>
                  </a:solidFill>
                  <a:latin typeface="Tahoma" charset="0"/>
                </a:defRPr>
              </a:lvl7pPr>
              <a:lvl8pPr marL="3429000" indent="-228600" algn="ctr" eaLnBrk="0" fontAlgn="base" hangingPunct="0">
                <a:spcBef>
                  <a:spcPct val="0"/>
                </a:spcBef>
                <a:spcAft>
                  <a:spcPct val="0"/>
                </a:spcAft>
                <a:defRPr sz="2800">
                  <a:solidFill>
                    <a:schemeClr val="tx1"/>
                  </a:solidFill>
                  <a:latin typeface="Tahoma" charset="0"/>
                </a:defRPr>
              </a:lvl8pPr>
              <a:lvl9pPr marL="3886200" indent="-228600" algn="ctr" eaLnBrk="0" fontAlgn="base" hangingPunct="0">
                <a:spcBef>
                  <a:spcPct val="0"/>
                </a:spcBef>
                <a:spcAft>
                  <a:spcPct val="0"/>
                </a:spcAft>
                <a:defRPr sz="2800">
                  <a:solidFill>
                    <a:schemeClr val="tx1"/>
                  </a:solidFill>
                  <a:latin typeface="Tahoma" charset="0"/>
                </a:defRPr>
              </a:lvl9pPr>
            </a:lstStyle>
            <a:p>
              <a:pPr eaLnBrk="1" hangingPunct="1">
                <a:defRPr/>
              </a:pPr>
              <a:endParaRPr lang="en-IN" altLang="x-none"/>
            </a:p>
          </p:txBody>
        </p:sp>
        <p:sp>
          <p:nvSpPr>
            <p:cNvPr id="7" name="Rectangle 11">
              <a:extLst>
                <a:ext uri="{FF2B5EF4-FFF2-40B4-BE49-F238E27FC236}">
                  <a16:creationId xmlns:a16="http://schemas.microsoft.com/office/drawing/2014/main" id="{9E74337D-4E66-88DA-72C5-4FB026B51EC6}"/>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p:spPr>
          <p:txBody>
            <a:bodyPr wrap="none" anchor="ctr"/>
            <a:lstStyle>
              <a:lvl1pPr algn="ctr">
                <a:defRPr sz="2800">
                  <a:solidFill>
                    <a:schemeClr val="tx1"/>
                  </a:solidFill>
                  <a:latin typeface="Tahoma" charset="0"/>
                </a:defRPr>
              </a:lvl1pPr>
              <a:lvl2pPr marL="742950" indent="-285750" algn="ctr">
                <a:defRPr sz="2800">
                  <a:solidFill>
                    <a:schemeClr val="tx1"/>
                  </a:solidFill>
                  <a:latin typeface="Tahoma" charset="0"/>
                </a:defRPr>
              </a:lvl2pPr>
              <a:lvl3pPr marL="1143000" indent="-228600" algn="ctr">
                <a:defRPr sz="2800">
                  <a:solidFill>
                    <a:schemeClr val="tx1"/>
                  </a:solidFill>
                  <a:latin typeface="Tahoma" charset="0"/>
                </a:defRPr>
              </a:lvl3pPr>
              <a:lvl4pPr marL="1600200" indent="-228600" algn="ctr">
                <a:defRPr sz="2800">
                  <a:solidFill>
                    <a:schemeClr val="tx1"/>
                  </a:solidFill>
                  <a:latin typeface="Tahoma" charset="0"/>
                </a:defRPr>
              </a:lvl4pPr>
              <a:lvl5pPr marL="2057400" indent="-228600" algn="ctr">
                <a:defRPr sz="2800">
                  <a:solidFill>
                    <a:schemeClr val="tx1"/>
                  </a:solidFill>
                  <a:latin typeface="Tahoma" charset="0"/>
                </a:defRPr>
              </a:lvl5pPr>
              <a:lvl6pPr marL="2514600" indent="-228600" algn="ctr" eaLnBrk="0" fontAlgn="base" hangingPunct="0">
                <a:spcBef>
                  <a:spcPct val="0"/>
                </a:spcBef>
                <a:spcAft>
                  <a:spcPct val="0"/>
                </a:spcAft>
                <a:defRPr sz="2800">
                  <a:solidFill>
                    <a:schemeClr val="tx1"/>
                  </a:solidFill>
                  <a:latin typeface="Tahoma" charset="0"/>
                </a:defRPr>
              </a:lvl6pPr>
              <a:lvl7pPr marL="2971800" indent="-228600" algn="ctr" eaLnBrk="0" fontAlgn="base" hangingPunct="0">
                <a:spcBef>
                  <a:spcPct val="0"/>
                </a:spcBef>
                <a:spcAft>
                  <a:spcPct val="0"/>
                </a:spcAft>
                <a:defRPr sz="2800">
                  <a:solidFill>
                    <a:schemeClr val="tx1"/>
                  </a:solidFill>
                  <a:latin typeface="Tahoma" charset="0"/>
                </a:defRPr>
              </a:lvl7pPr>
              <a:lvl8pPr marL="3429000" indent="-228600" algn="ctr" eaLnBrk="0" fontAlgn="base" hangingPunct="0">
                <a:spcBef>
                  <a:spcPct val="0"/>
                </a:spcBef>
                <a:spcAft>
                  <a:spcPct val="0"/>
                </a:spcAft>
                <a:defRPr sz="2800">
                  <a:solidFill>
                    <a:schemeClr val="tx1"/>
                  </a:solidFill>
                  <a:latin typeface="Tahoma" charset="0"/>
                </a:defRPr>
              </a:lvl8pPr>
              <a:lvl9pPr marL="3886200" indent="-228600" algn="ctr" eaLnBrk="0" fontAlgn="base" hangingPunct="0">
                <a:spcBef>
                  <a:spcPct val="0"/>
                </a:spcBef>
                <a:spcAft>
                  <a:spcPct val="0"/>
                </a:spcAft>
                <a:defRPr sz="2800">
                  <a:solidFill>
                    <a:schemeClr val="tx1"/>
                  </a:solidFill>
                  <a:latin typeface="Tahoma" charset="0"/>
                </a:defRPr>
              </a:lvl9pPr>
            </a:lstStyle>
            <a:p>
              <a:pPr eaLnBrk="1" hangingPunct="1">
                <a:defRPr/>
              </a:pPr>
              <a:endParaRPr lang="en-IN" altLang="x-none"/>
            </a:p>
          </p:txBody>
        </p:sp>
      </p:grpSp>
      <p:sp>
        <p:nvSpPr>
          <p:cNvPr id="4108" name="Rectangle 12"/>
          <p:cNvSpPr>
            <a:spLocks noGrp="1" noChangeArrowheads="1"/>
          </p:cNvSpPr>
          <p:nvPr>
            <p:ph type="ctrTitle"/>
          </p:nvPr>
        </p:nvSpPr>
        <p:spPr>
          <a:xfrm>
            <a:off x="990600" y="1828800"/>
            <a:ext cx="7772400" cy="1143000"/>
          </a:xfrm>
        </p:spPr>
        <p:txBody>
          <a:bodyPr/>
          <a:lstStyle>
            <a:lvl1pPr>
              <a:defRPr/>
            </a:lvl1pPr>
          </a:lstStyle>
          <a:p>
            <a:r>
              <a:rPr lang="en-US"/>
              <a:t>Click to edit Master title style</a:t>
            </a:r>
          </a:p>
        </p:txBody>
      </p:sp>
      <p:sp>
        <p:nvSpPr>
          <p:cNvPr id="410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2" name="Rectangle 14">
            <a:extLst>
              <a:ext uri="{FF2B5EF4-FFF2-40B4-BE49-F238E27FC236}">
                <a16:creationId xmlns:a16="http://schemas.microsoft.com/office/drawing/2014/main" id="{3826C206-07F1-E03B-D05F-0CA4D04BD71A}"/>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p>
        </p:txBody>
      </p:sp>
      <p:sp>
        <p:nvSpPr>
          <p:cNvPr id="13" name="Rectangle 15">
            <a:extLst>
              <a:ext uri="{FF2B5EF4-FFF2-40B4-BE49-F238E27FC236}">
                <a16:creationId xmlns:a16="http://schemas.microsoft.com/office/drawing/2014/main" id="{19E88AC9-8243-C36A-86A7-71754A45EBF7}"/>
              </a:ext>
            </a:extLst>
          </p:cNvPr>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p>
        </p:txBody>
      </p:sp>
      <p:sp>
        <p:nvSpPr>
          <p:cNvPr id="14" name="Rectangle 16">
            <a:extLst>
              <a:ext uri="{FF2B5EF4-FFF2-40B4-BE49-F238E27FC236}">
                <a16:creationId xmlns:a16="http://schemas.microsoft.com/office/drawing/2014/main" id="{BD843A7D-3551-298D-73BD-E5DB37EB2E07}"/>
              </a:ext>
            </a:extLst>
          </p:cNvPr>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8C0C0135-B2E2-E341-96C3-DF1F9B42422E}" type="slidenum">
              <a:rPr lang="en-US" altLang="en-US"/>
              <a:pPr>
                <a:defRPr/>
              </a:pPr>
              <a:t>‹#›</a:t>
            </a:fld>
            <a:endParaRPr lang="en-US" altLang="en-US"/>
          </a:p>
        </p:txBody>
      </p:sp>
    </p:spTree>
    <p:extLst>
      <p:ext uri="{BB962C8B-B14F-4D97-AF65-F5344CB8AC3E}">
        <p14:creationId xmlns:p14="http://schemas.microsoft.com/office/powerpoint/2010/main" val="489928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11">
            <a:extLst>
              <a:ext uri="{FF2B5EF4-FFF2-40B4-BE49-F238E27FC236}">
                <a16:creationId xmlns:a16="http://schemas.microsoft.com/office/drawing/2014/main" id="{5D044557-6CC8-604C-E471-751EFBA37C4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9F250075-749F-FCB2-6A86-643E2158663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16BE3543-2523-D787-85CE-3151DD6B1CE7}"/>
              </a:ext>
            </a:extLst>
          </p:cNvPr>
          <p:cNvSpPr>
            <a:spLocks noGrp="1" noChangeArrowheads="1"/>
          </p:cNvSpPr>
          <p:nvPr>
            <p:ph type="sldNum" sz="quarter" idx="12"/>
          </p:nvPr>
        </p:nvSpPr>
        <p:spPr>
          <a:ln/>
        </p:spPr>
        <p:txBody>
          <a:bodyPr/>
          <a:lstStyle>
            <a:lvl1pPr>
              <a:defRPr/>
            </a:lvl1pPr>
          </a:lstStyle>
          <a:p>
            <a:pPr>
              <a:defRPr/>
            </a:pPr>
            <a:fld id="{B9C3C422-2D0E-2241-8617-431E8A1DB929}" type="slidenum">
              <a:rPr lang="en-US" altLang="en-US"/>
              <a:pPr>
                <a:defRPr/>
              </a:pPr>
              <a:t>‹#›</a:t>
            </a:fld>
            <a:endParaRPr lang="en-US" altLang="en-US"/>
          </a:p>
        </p:txBody>
      </p:sp>
    </p:spTree>
    <p:extLst>
      <p:ext uri="{BB962C8B-B14F-4D97-AF65-F5344CB8AC3E}">
        <p14:creationId xmlns:p14="http://schemas.microsoft.com/office/powerpoint/2010/main" val="3928562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617538"/>
            <a:ext cx="1951038" cy="551497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1150938" y="617538"/>
            <a:ext cx="5700712" cy="5514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11">
            <a:extLst>
              <a:ext uri="{FF2B5EF4-FFF2-40B4-BE49-F238E27FC236}">
                <a16:creationId xmlns:a16="http://schemas.microsoft.com/office/drawing/2014/main" id="{8FA823CB-0FD5-2737-0041-D8D39013F00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8D423D4E-47A5-AF92-7842-1C871F7C039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65E6104D-7928-AB62-0D8C-DAE318EB7AB2}"/>
              </a:ext>
            </a:extLst>
          </p:cNvPr>
          <p:cNvSpPr>
            <a:spLocks noGrp="1" noChangeArrowheads="1"/>
          </p:cNvSpPr>
          <p:nvPr>
            <p:ph type="sldNum" sz="quarter" idx="12"/>
          </p:nvPr>
        </p:nvSpPr>
        <p:spPr>
          <a:ln/>
        </p:spPr>
        <p:txBody>
          <a:bodyPr/>
          <a:lstStyle>
            <a:lvl1pPr>
              <a:defRPr/>
            </a:lvl1pPr>
          </a:lstStyle>
          <a:p>
            <a:pPr>
              <a:defRPr/>
            </a:pPr>
            <a:fld id="{4977E76D-AF7D-EE4E-80EC-3B9981013F79}" type="slidenum">
              <a:rPr lang="en-US" altLang="en-US"/>
              <a:pPr>
                <a:defRPr/>
              </a:pPr>
              <a:t>‹#›</a:t>
            </a:fld>
            <a:endParaRPr lang="en-US" altLang="en-US"/>
          </a:p>
        </p:txBody>
      </p:sp>
    </p:spTree>
    <p:extLst>
      <p:ext uri="{BB962C8B-B14F-4D97-AF65-F5344CB8AC3E}">
        <p14:creationId xmlns:p14="http://schemas.microsoft.com/office/powerpoint/2010/main" val="3086702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617538"/>
            <a:ext cx="7793037" cy="1143000"/>
          </a:xfrm>
        </p:spPr>
        <p:txBody>
          <a:bodyPr/>
          <a:lstStyle/>
          <a:p>
            <a:r>
              <a:rPr lang="en-US"/>
              <a:t>Click to edit Master title style</a:t>
            </a:r>
            <a:endParaRPr lang="en-IN"/>
          </a:p>
        </p:txBody>
      </p:sp>
      <p:sp>
        <p:nvSpPr>
          <p:cNvPr id="3" name="Text Placeholder 2"/>
          <p:cNvSpPr>
            <a:spLocks noGrp="1"/>
          </p:cNvSpPr>
          <p:nvPr>
            <p:ph type="body" sz="half" idx="1"/>
          </p:nvPr>
        </p:nvSpPr>
        <p:spPr>
          <a:xfrm>
            <a:off x="1182688" y="2017713"/>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5145088" y="2017713"/>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11">
            <a:extLst>
              <a:ext uri="{FF2B5EF4-FFF2-40B4-BE49-F238E27FC236}">
                <a16:creationId xmlns:a16="http://schemas.microsoft.com/office/drawing/2014/main" id="{97951874-E6B2-23DB-92B6-7522E5C89C3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2A8AC1CE-9E80-4922-339C-059A2A6D7F5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FC680801-B3D9-7F47-5EBC-4DD2F8C1A9A3}"/>
              </a:ext>
            </a:extLst>
          </p:cNvPr>
          <p:cNvSpPr>
            <a:spLocks noGrp="1" noChangeArrowheads="1"/>
          </p:cNvSpPr>
          <p:nvPr>
            <p:ph type="sldNum" sz="quarter" idx="12"/>
          </p:nvPr>
        </p:nvSpPr>
        <p:spPr>
          <a:ln/>
        </p:spPr>
        <p:txBody>
          <a:bodyPr/>
          <a:lstStyle>
            <a:lvl1pPr>
              <a:defRPr/>
            </a:lvl1pPr>
          </a:lstStyle>
          <a:p>
            <a:pPr>
              <a:defRPr/>
            </a:pPr>
            <a:fld id="{12303C45-1025-A74B-A0D8-14484154422E}" type="slidenum">
              <a:rPr lang="en-US" altLang="en-US"/>
              <a:pPr>
                <a:defRPr/>
              </a:pPr>
              <a:t>‹#›</a:t>
            </a:fld>
            <a:endParaRPr lang="en-US" altLang="en-US"/>
          </a:p>
        </p:txBody>
      </p:sp>
    </p:spTree>
    <p:extLst>
      <p:ext uri="{BB962C8B-B14F-4D97-AF65-F5344CB8AC3E}">
        <p14:creationId xmlns:p14="http://schemas.microsoft.com/office/powerpoint/2010/main" val="4135042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617538"/>
            <a:ext cx="7793037" cy="1143000"/>
          </a:xfrm>
        </p:spPr>
        <p:txBody>
          <a:bodyPr/>
          <a:lstStyle/>
          <a:p>
            <a:r>
              <a:rPr lang="en-US"/>
              <a:t>Click to edit Master title style</a:t>
            </a:r>
            <a:endParaRPr lang="en-IN"/>
          </a:p>
        </p:txBody>
      </p:sp>
      <p:sp>
        <p:nvSpPr>
          <p:cNvPr id="3" name="Text Placeholder 2"/>
          <p:cNvSpPr>
            <a:spLocks noGrp="1"/>
          </p:cNvSpPr>
          <p:nvPr>
            <p:ph type="body" sz="half" idx="1"/>
          </p:nvPr>
        </p:nvSpPr>
        <p:spPr>
          <a:xfrm>
            <a:off x="1182688" y="2017713"/>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quarter" idx="2"/>
          </p:nvPr>
        </p:nvSpPr>
        <p:spPr>
          <a:xfrm>
            <a:off x="5145088" y="2017713"/>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3"/>
          </p:nvPr>
        </p:nvSpPr>
        <p:spPr>
          <a:xfrm>
            <a:off x="5145088" y="4151313"/>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Rectangle 11">
            <a:extLst>
              <a:ext uri="{FF2B5EF4-FFF2-40B4-BE49-F238E27FC236}">
                <a16:creationId xmlns:a16="http://schemas.microsoft.com/office/drawing/2014/main" id="{CCBE4875-BE57-2BE0-95C1-6D4907765C1C}"/>
              </a:ext>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12">
            <a:extLst>
              <a:ext uri="{FF2B5EF4-FFF2-40B4-BE49-F238E27FC236}">
                <a16:creationId xmlns:a16="http://schemas.microsoft.com/office/drawing/2014/main" id="{A4FC88D1-DF92-7BAB-C17D-D1D92C619B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8" name="Rectangle 13">
            <a:extLst>
              <a:ext uri="{FF2B5EF4-FFF2-40B4-BE49-F238E27FC236}">
                <a16:creationId xmlns:a16="http://schemas.microsoft.com/office/drawing/2014/main" id="{5C2F3CFC-8D7C-4B34-2BEA-A4DFDD6A8FB0}"/>
              </a:ext>
            </a:extLst>
          </p:cNvPr>
          <p:cNvSpPr>
            <a:spLocks noGrp="1" noChangeArrowheads="1"/>
          </p:cNvSpPr>
          <p:nvPr>
            <p:ph type="sldNum" sz="quarter" idx="12"/>
          </p:nvPr>
        </p:nvSpPr>
        <p:spPr>
          <a:ln/>
        </p:spPr>
        <p:txBody>
          <a:bodyPr/>
          <a:lstStyle>
            <a:lvl1pPr>
              <a:defRPr/>
            </a:lvl1pPr>
          </a:lstStyle>
          <a:p>
            <a:pPr>
              <a:defRPr/>
            </a:pPr>
            <a:fld id="{06AC7CA6-FCBF-A844-8C04-6C9895A750BB}" type="slidenum">
              <a:rPr lang="en-US" altLang="en-US"/>
              <a:pPr>
                <a:defRPr/>
              </a:pPr>
              <a:t>‹#›</a:t>
            </a:fld>
            <a:endParaRPr lang="en-US" altLang="en-US"/>
          </a:p>
        </p:txBody>
      </p:sp>
    </p:spTree>
    <p:extLst>
      <p:ext uri="{BB962C8B-B14F-4D97-AF65-F5344CB8AC3E}">
        <p14:creationId xmlns:p14="http://schemas.microsoft.com/office/powerpoint/2010/main" val="2141126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11">
            <a:extLst>
              <a:ext uri="{FF2B5EF4-FFF2-40B4-BE49-F238E27FC236}">
                <a16:creationId xmlns:a16="http://schemas.microsoft.com/office/drawing/2014/main" id="{E538728F-E4C6-8336-55C5-A89EED0A9D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EC606D89-BBF4-9F42-5758-F6E40EBD02C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BDE1034B-7042-16BE-8C0A-E0D36CC18761}"/>
              </a:ext>
            </a:extLst>
          </p:cNvPr>
          <p:cNvSpPr>
            <a:spLocks noGrp="1" noChangeArrowheads="1"/>
          </p:cNvSpPr>
          <p:nvPr>
            <p:ph type="sldNum" sz="quarter" idx="12"/>
          </p:nvPr>
        </p:nvSpPr>
        <p:spPr>
          <a:ln/>
        </p:spPr>
        <p:txBody>
          <a:bodyPr/>
          <a:lstStyle>
            <a:lvl1pPr>
              <a:defRPr/>
            </a:lvl1pPr>
          </a:lstStyle>
          <a:p>
            <a:pPr>
              <a:defRPr/>
            </a:pPr>
            <a:fld id="{7AF7C7CE-77BA-814A-B28F-810B9F0FF830}" type="slidenum">
              <a:rPr lang="en-US" altLang="en-US"/>
              <a:pPr>
                <a:defRPr/>
              </a:pPr>
              <a:t>‹#›</a:t>
            </a:fld>
            <a:endParaRPr lang="en-US" altLang="en-US"/>
          </a:p>
        </p:txBody>
      </p:sp>
    </p:spTree>
    <p:extLst>
      <p:ext uri="{BB962C8B-B14F-4D97-AF65-F5344CB8AC3E}">
        <p14:creationId xmlns:p14="http://schemas.microsoft.com/office/powerpoint/2010/main" val="11471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a:extLst>
              <a:ext uri="{FF2B5EF4-FFF2-40B4-BE49-F238E27FC236}">
                <a16:creationId xmlns:a16="http://schemas.microsoft.com/office/drawing/2014/main" id="{355FBD59-D49A-C892-AFB1-E676B3C6F9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7BD21B14-222D-17C4-7215-56FC5816F6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1A27955B-B6F7-F3E7-33DC-BA1C542E0FEC}"/>
              </a:ext>
            </a:extLst>
          </p:cNvPr>
          <p:cNvSpPr>
            <a:spLocks noGrp="1" noChangeArrowheads="1"/>
          </p:cNvSpPr>
          <p:nvPr>
            <p:ph type="sldNum" sz="quarter" idx="12"/>
          </p:nvPr>
        </p:nvSpPr>
        <p:spPr>
          <a:ln/>
        </p:spPr>
        <p:txBody>
          <a:bodyPr/>
          <a:lstStyle>
            <a:lvl1pPr>
              <a:defRPr/>
            </a:lvl1pPr>
          </a:lstStyle>
          <a:p>
            <a:pPr>
              <a:defRPr/>
            </a:pPr>
            <a:fld id="{5ABAA0A8-1958-2449-8E1D-A3A4A70124EF}" type="slidenum">
              <a:rPr lang="en-US" altLang="en-US"/>
              <a:pPr>
                <a:defRPr/>
              </a:pPr>
              <a:t>‹#›</a:t>
            </a:fld>
            <a:endParaRPr lang="en-US" altLang="en-US"/>
          </a:p>
        </p:txBody>
      </p:sp>
    </p:spTree>
    <p:extLst>
      <p:ext uri="{BB962C8B-B14F-4D97-AF65-F5344CB8AC3E}">
        <p14:creationId xmlns:p14="http://schemas.microsoft.com/office/powerpoint/2010/main" val="2687245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11">
            <a:extLst>
              <a:ext uri="{FF2B5EF4-FFF2-40B4-BE49-F238E27FC236}">
                <a16:creationId xmlns:a16="http://schemas.microsoft.com/office/drawing/2014/main" id="{86A7783D-383B-FE95-A89A-EB9CAF1090F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1C131E54-F90A-9852-900E-3DB9F8301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5B140D36-CF7A-B279-9305-8854AC7DEDC1}"/>
              </a:ext>
            </a:extLst>
          </p:cNvPr>
          <p:cNvSpPr>
            <a:spLocks noGrp="1" noChangeArrowheads="1"/>
          </p:cNvSpPr>
          <p:nvPr>
            <p:ph type="sldNum" sz="quarter" idx="12"/>
          </p:nvPr>
        </p:nvSpPr>
        <p:spPr>
          <a:ln/>
        </p:spPr>
        <p:txBody>
          <a:bodyPr/>
          <a:lstStyle>
            <a:lvl1pPr>
              <a:defRPr/>
            </a:lvl1pPr>
          </a:lstStyle>
          <a:p>
            <a:pPr>
              <a:defRPr/>
            </a:pPr>
            <a:fld id="{F528C469-02FB-E54B-ABDD-0FC61B186926}" type="slidenum">
              <a:rPr lang="en-US" altLang="en-US"/>
              <a:pPr>
                <a:defRPr/>
              </a:pPr>
              <a:t>‹#›</a:t>
            </a:fld>
            <a:endParaRPr lang="en-US" altLang="en-US"/>
          </a:p>
        </p:txBody>
      </p:sp>
    </p:spTree>
    <p:extLst>
      <p:ext uri="{BB962C8B-B14F-4D97-AF65-F5344CB8AC3E}">
        <p14:creationId xmlns:p14="http://schemas.microsoft.com/office/powerpoint/2010/main" val="257576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11">
            <a:extLst>
              <a:ext uri="{FF2B5EF4-FFF2-40B4-BE49-F238E27FC236}">
                <a16:creationId xmlns:a16="http://schemas.microsoft.com/office/drawing/2014/main" id="{BFC770F4-CB10-6CAC-127B-9F655EB66854}"/>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2">
            <a:extLst>
              <a:ext uri="{FF2B5EF4-FFF2-40B4-BE49-F238E27FC236}">
                <a16:creationId xmlns:a16="http://schemas.microsoft.com/office/drawing/2014/main" id="{9D015721-5714-3D27-C301-7119CBABBC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3">
            <a:extLst>
              <a:ext uri="{FF2B5EF4-FFF2-40B4-BE49-F238E27FC236}">
                <a16:creationId xmlns:a16="http://schemas.microsoft.com/office/drawing/2014/main" id="{4C60C81B-9855-7CE5-4718-83101972AC84}"/>
              </a:ext>
            </a:extLst>
          </p:cNvPr>
          <p:cNvSpPr>
            <a:spLocks noGrp="1" noChangeArrowheads="1"/>
          </p:cNvSpPr>
          <p:nvPr>
            <p:ph type="sldNum" sz="quarter" idx="12"/>
          </p:nvPr>
        </p:nvSpPr>
        <p:spPr>
          <a:ln/>
        </p:spPr>
        <p:txBody>
          <a:bodyPr/>
          <a:lstStyle>
            <a:lvl1pPr>
              <a:defRPr/>
            </a:lvl1pPr>
          </a:lstStyle>
          <a:p>
            <a:pPr>
              <a:defRPr/>
            </a:pPr>
            <a:fld id="{E7BAAD5E-B28D-2B4E-9254-AAE8BE4D41F2}" type="slidenum">
              <a:rPr lang="en-US" altLang="en-US"/>
              <a:pPr>
                <a:defRPr/>
              </a:pPr>
              <a:t>‹#›</a:t>
            </a:fld>
            <a:endParaRPr lang="en-US" altLang="en-US"/>
          </a:p>
        </p:txBody>
      </p:sp>
    </p:spTree>
    <p:extLst>
      <p:ext uri="{BB962C8B-B14F-4D97-AF65-F5344CB8AC3E}">
        <p14:creationId xmlns:p14="http://schemas.microsoft.com/office/powerpoint/2010/main" val="3466065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Rectangle 11">
            <a:extLst>
              <a:ext uri="{FF2B5EF4-FFF2-40B4-BE49-F238E27FC236}">
                <a16:creationId xmlns:a16="http://schemas.microsoft.com/office/drawing/2014/main" id="{192885CB-BD07-7F34-F70E-819AF6B0B32F}"/>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2">
            <a:extLst>
              <a:ext uri="{FF2B5EF4-FFF2-40B4-BE49-F238E27FC236}">
                <a16:creationId xmlns:a16="http://schemas.microsoft.com/office/drawing/2014/main" id="{D1C4A190-4C1D-6B06-622B-FD7DCF63294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3">
            <a:extLst>
              <a:ext uri="{FF2B5EF4-FFF2-40B4-BE49-F238E27FC236}">
                <a16:creationId xmlns:a16="http://schemas.microsoft.com/office/drawing/2014/main" id="{D99F1FF8-E7EB-2040-4F40-E2BEC80DDC8C}"/>
              </a:ext>
            </a:extLst>
          </p:cNvPr>
          <p:cNvSpPr>
            <a:spLocks noGrp="1" noChangeArrowheads="1"/>
          </p:cNvSpPr>
          <p:nvPr>
            <p:ph type="sldNum" sz="quarter" idx="12"/>
          </p:nvPr>
        </p:nvSpPr>
        <p:spPr>
          <a:ln/>
        </p:spPr>
        <p:txBody>
          <a:bodyPr/>
          <a:lstStyle>
            <a:lvl1pPr>
              <a:defRPr/>
            </a:lvl1pPr>
          </a:lstStyle>
          <a:p>
            <a:pPr>
              <a:defRPr/>
            </a:pPr>
            <a:fld id="{D0570315-F05B-BE40-B88C-E782EB0B8AFA}" type="slidenum">
              <a:rPr lang="en-US" altLang="en-US"/>
              <a:pPr>
                <a:defRPr/>
              </a:pPr>
              <a:t>‹#›</a:t>
            </a:fld>
            <a:endParaRPr lang="en-US" altLang="en-US"/>
          </a:p>
        </p:txBody>
      </p:sp>
    </p:spTree>
    <p:extLst>
      <p:ext uri="{BB962C8B-B14F-4D97-AF65-F5344CB8AC3E}">
        <p14:creationId xmlns:p14="http://schemas.microsoft.com/office/powerpoint/2010/main" val="131349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440E88A0-0A50-9D9D-A237-B26B5F70B377}"/>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2">
            <a:extLst>
              <a:ext uri="{FF2B5EF4-FFF2-40B4-BE49-F238E27FC236}">
                <a16:creationId xmlns:a16="http://schemas.microsoft.com/office/drawing/2014/main" id="{180C9F07-EC40-1EBF-2361-9EDA424F8F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3">
            <a:extLst>
              <a:ext uri="{FF2B5EF4-FFF2-40B4-BE49-F238E27FC236}">
                <a16:creationId xmlns:a16="http://schemas.microsoft.com/office/drawing/2014/main" id="{E4959333-9D7E-1CD9-1C9D-D31211200EE3}"/>
              </a:ext>
            </a:extLst>
          </p:cNvPr>
          <p:cNvSpPr>
            <a:spLocks noGrp="1" noChangeArrowheads="1"/>
          </p:cNvSpPr>
          <p:nvPr>
            <p:ph type="sldNum" sz="quarter" idx="12"/>
          </p:nvPr>
        </p:nvSpPr>
        <p:spPr>
          <a:ln/>
        </p:spPr>
        <p:txBody>
          <a:bodyPr/>
          <a:lstStyle>
            <a:lvl1pPr>
              <a:defRPr/>
            </a:lvl1pPr>
          </a:lstStyle>
          <a:p>
            <a:pPr>
              <a:defRPr/>
            </a:pPr>
            <a:fld id="{72676FC5-7A2C-3B47-BBD0-A70136C0C5DE}" type="slidenum">
              <a:rPr lang="en-US" altLang="en-US"/>
              <a:pPr>
                <a:defRPr/>
              </a:pPr>
              <a:t>‹#›</a:t>
            </a:fld>
            <a:endParaRPr lang="en-US" altLang="en-US"/>
          </a:p>
        </p:txBody>
      </p:sp>
    </p:spTree>
    <p:extLst>
      <p:ext uri="{BB962C8B-B14F-4D97-AF65-F5344CB8AC3E}">
        <p14:creationId xmlns:p14="http://schemas.microsoft.com/office/powerpoint/2010/main" val="3375871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053870E4-E5C2-723E-351F-AB23249B80A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A8470D3C-A23C-64AD-8A28-142E8D84036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EBC005C3-58E0-F4B5-41F3-D5A11DB084B7}"/>
              </a:ext>
            </a:extLst>
          </p:cNvPr>
          <p:cNvSpPr>
            <a:spLocks noGrp="1" noChangeArrowheads="1"/>
          </p:cNvSpPr>
          <p:nvPr>
            <p:ph type="sldNum" sz="quarter" idx="12"/>
          </p:nvPr>
        </p:nvSpPr>
        <p:spPr>
          <a:ln/>
        </p:spPr>
        <p:txBody>
          <a:bodyPr/>
          <a:lstStyle>
            <a:lvl1pPr>
              <a:defRPr/>
            </a:lvl1pPr>
          </a:lstStyle>
          <a:p>
            <a:pPr>
              <a:defRPr/>
            </a:pPr>
            <a:fld id="{E81C8E46-1FC0-4543-9602-3322699FFB4C}" type="slidenum">
              <a:rPr lang="en-US" altLang="en-US"/>
              <a:pPr>
                <a:defRPr/>
              </a:pPr>
              <a:t>‹#›</a:t>
            </a:fld>
            <a:endParaRPr lang="en-US" altLang="en-US"/>
          </a:p>
        </p:txBody>
      </p:sp>
    </p:spTree>
    <p:extLst>
      <p:ext uri="{BB962C8B-B14F-4D97-AF65-F5344CB8AC3E}">
        <p14:creationId xmlns:p14="http://schemas.microsoft.com/office/powerpoint/2010/main" val="2353419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0E10E12E-3973-C7A5-A6A2-ADC1359756F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551F07DE-413A-9BC6-0DF1-E9A89DD3717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47255311-4D1B-47B0-924B-9872F2D2AEC1}"/>
              </a:ext>
            </a:extLst>
          </p:cNvPr>
          <p:cNvSpPr>
            <a:spLocks noGrp="1" noChangeArrowheads="1"/>
          </p:cNvSpPr>
          <p:nvPr>
            <p:ph type="sldNum" sz="quarter" idx="12"/>
          </p:nvPr>
        </p:nvSpPr>
        <p:spPr>
          <a:ln/>
        </p:spPr>
        <p:txBody>
          <a:bodyPr/>
          <a:lstStyle>
            <a:lvl1pPr>
              <a:defRPr/>
            </a:lvl1pPr>
          </a:lstStyle>
          <a:p>
            <a:pPr>
              <a:defRPr/>
            </a:pPr>
            <a:fld id="{D11AFAE6-1C2C-FF4F-9D4D-C9DB35F260C4}" type="slidenum">
              <a:rPr lang="en-US" altLang="en-US"/>
              <a:pPr>
                <a:defRPr/>
              </a:pPr>
              <a:t>‹#›</a:t>
            </a:fld>
            <a:endParaRPr lang="en-US" altLang="en-US"/>
          </a:p>
        </p:txBody>
      </p:sp>
    </p:spTree>
    <p:extLst>
      <p:ext uri="{BB962C8B-B14F-4D97-AF65-F5344CB8AC3E}">
        <p14:creationId xmlns:p14="http://schemas.microsoft.com/office/powerpoint/2010/main" val="2604591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3B2F5AA-C6A1-4EA2-0D68-F801B391ABCB}"/>
              </a:ext>
            </a:extLst>
          </p:cNvPr>
          <p:cNvSpPr>
            <a:spLocks noChangeArrowheads="1"/>
          </p:cNvSpPr>
          <p:nvPr/>
        </p:nvSpPr>
        <p:spPr bwMode="ltGray">
          <a:xfrm>
            <a:off x="417513" y="1098550"/>
            <a:ext cx="438150" cy="474663"/>
          </a:xfrm>
          <a:prstGeom prst="rect">
            <a:avLst/>
          </a:prstGeom>
          <a:solidFill>
            <a:schemeClr val="accent2"/>
          </a:solidFill>
          <a:ln>
            <a:noFill/>
          </a:ln>
        </p:spPr>
        <p:txBody>
          <a:bodyPr wrap="none" anchor="ctr"/>
          <a:lstStyle>
            <a:lvl1pPr algn="ctr">
              <a:defRPr sz="2800">
                <a:solidFill>
                  <a:schemeClr val="tx1"/>
                </a:solidFill>
                <a:latin typeface="Tahoma" charset="0"/>
              </a:defRPr>
            </a:lvl1pPr>
            <a:lvl2pPr marL="742950" indent="-285750" algn="ctr">
              <a:defRPr sz="2800">
                <a:solidFill>
                  <a:schemeClr val="tx1"/>
                </a:solidFill>
                <a:latin typeface="Tahoma" charset="0"/>
              </a:defRPr>
            </a:lvl2pPr>
            <a:lvl3pPr marL="1143000" indent="-228600" algn="ctr">
              <a:defRPr sz="2800">
                <a:solidFill>
                  <a:schemeClr val="tx1"/>
                </a:solidFill>
                <a:latin typeface="Tahoma" charset="0"/>
              </a:defRPr>
            </a:lvl3pPr>
            <a:lvl4pPr marL="1600200" indent="-228600" algn="ctr">
              <a:defRPr sz="2800">
                <a:solidFill>
                  <a:schemeClr val="tx1"/>
                </a:solidFill>
                <a:latin typeface="Tahoma" charset="0"/>
              </a:defRPr>
            </a:lvl4pPr>
            <a:lvl5pPr marL="2057400" indent="-228600" algn="ctr">
              <a:defRPr sz="2800">
                <a:solidFill>
                  <a:schemeClr val="tx1"/>
                </a:solidFill>
                <a:latin typeface="Tahoma" charset="0"/>
              </a:defRPr>
            </a:lvl5pPr>
            <a:lvl6pPr marL="2514600" indent="-228600" algn="ctr" eaLnBrk="0" fontAlgn="base" hangingPunct="0">
              <a:spcBef>
                <a:spcPct val="0"/>
              </a:spcBef>
              <a:spcAft>
                <a:spcPct val="0"/>
              </a:spcAft>
              <a:defRPr sz="2800">
                <a:solidFill>
                  <a:schemeClr val="tx1"/>
                </a:solidFill>
                <a:latin typeface="Tahoma" charset="0"/>
              </a:defRPr>
            </a:lvl6pPr>
            <a:lvl7pPr marL="2971800" indent="-228600" algn="ctr" eaLnBrk="0" fontAlgn="base" hangingPunct="0">
              <a:spcBef>
                <a:spcPct val="0"/>
              </a:spcBef>
              <a:spcAft>
                <a:spcPct val="0"/>
              </a:spcAft>
              <a:defRPr sz="2800">
                <a:solidFill>
                  <a:schemeClr val="tx1"/>
                </a:solidFill>
                <a:latin typeface="Tahoma" charset="0"/>
              </a:defRPr>
            </a:lvl7pPr>
            <a:lvl8pPr marL="3429000" indent="-228600" algn="ctr" eaLnBrk="0" fontAlgn="base" hangingPunct="0">
              <a:spcBef>
                <a:spcPct val="0"/>
              </a:spcBef>
              <a:spcAft>
                <a:spcPct val="0"/>
              </a:spcAft>
              <a:defRPr sz="2800">
                <a:solidFill>
                  <a:schemeClr val="tx1"/>
                </a:solidFill>
                <a:latin typeface="Tahoma" charset="0"/>
              </a:defRPr>
            </a:lvl8pPr>
            <a:lvl9pPr marL="3886200" indent="-228600" algn="ctr" eaLnBrk="0" fontAlgn="base" hangingPunct="0">
              <a:spcBef>
                <a:spcPct val="0"/>
              </a:spcBef>
              <a:spcAft>
                <a:spcPct val="0"/>
              </a:spcAft>
              <a:defRPr sz="2800">
                <a:solidFill>
                  <a:schemeClr val="tx1"/>
                </a:solidFill>
                <a:latin typeface="Tahoma" charset="0"/>
              </a:defRPr>
            </a:lvl9pPr>
          </a:lstStyle>
          <a:p>
            <a:pPr eaLnBrk="1" hangingPunct="1">
              <a:defRPr/>
            </a:pPr>
            <a:endParaRPr kumimoji="1" lang="x-none" altLang="x-none" sz="2400"/>
          </a:p>
        </p:txBody>
      </p:sp>
      <p:sp>
        <p:nvSpPr>
          <p:cNvPr id="1027" name="Rectangle 3">
            <a:extLst>
              <a:ext uri="{FF2B5EF4-FFF2-40B4-BE49-F238E27FC236}">
                <a16:creationId xmlns:a16="http://schemas.microsoft.com/office/drawing/2014/main" id="{6DE3568B-ED7D-D176-ADF2-8DBF4371B3E7}"/>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p:spPr>
        <p:txBody>
          <a:bodyPr wrap="none" anchor="ctr"/>
          <a:lstStyle>
            <a:lvl1pPr algn="ctr">
              <a:defRPr sz="2800">
                <a:solidFill>
                  <a:schemeClr val="tx1"/>
                </a:solidFill>
                <a:latin typeface="Tahoma" charset="0"/>
              </a:defRPr>
            </a:lvl1pPr>
            <a:lvl2pPr marL="742950" indent="-285750" algn="ctr">
              <a:defRPr sz="2800">
                <a:solidFill>
                  <a:schemeClr val="tx1"/>
                </a:solidFill>
                <a:latin typeface="Tahoma" charset="0"/>
              </a:defRPr>
            </a:lvl2pPr>
            <a:lvl3pPr marL="1143000" indent="-228600" algn="ctr">
              <a:defRPr sz="2800">
                <a:solidFill>
                  <a:schemeClr val="tx1"/>
                </a:solidFill>
                <a:latin typeface="Tahoma" charset="0"/>
              </a:defRPr>
            </a:lvl3pPr>
            <a:lvl4pPr marL="1600200" indent="-228600" algn="ctr">
              <a:defRPr sz="2800">
                <a:solidFill>
                  <a:schemeClr val="tx1"/>
                </a:solidFill>
                <a:latin typeface="Tahoma" charset="0"/>
              </a:defRPr>
            </a:lvl4pPr>
            <a:lvl5pPr marL="2057400" indent="-228600" algn="ctr">
              <a:defRPr sz="2800">
                <a:solidFill>
                  <a:schemeClr val="tx1"/>
                </a:solidFill>
                <a:latin typeface="Tahoma" charset="0"/>
              </a:defRPr>
            </a:lvl5pPr>
            <a:lvl6pPr marL="2514600" indent="-228600" algn="ctr" eaLnBrk="0" fontAlgn="base" hangingPunct="0">
              <a:spcBef>
                <a:spcPct val="0"/>
              </a:spcBef>
              <a:spcAft>
                <a:spcPct val="0"/>
              </a:spcAft>
              <a:defRPr sz="2800">
                <a:solidFill>
                  <a:schemeClr val="tx1"/>
                </a:solidFill>
                <a:latin typeface="Tahoma" charset="0"/>
              </a:defRPr>
            </a:lvl6pPr>
            <a:lvl7pPr marL="2971800" indent="-228600" algn="ctr" eaLnBrk="0" fontAlgn="base" hangingPunct="0">
              <a:spcBef>
                <a:spcPct val="0"/>
              </a:spcBef>
              <a:spcAft>
                <a:spcPct val="0"/>
              </a:spcAft>
              <a:defRPr sz="2800">
                <a:solidFill>
                  <a:schemeClr val="tx1"/>
                </a:solidFill>
                <a:latin typeface="Tahoma" charset="0"/>
              </a:defRPr>
            </a:lvl7pPr>
            <a:lvl8pPr marL="3429000" indent="-228600" algn="ctr" eaLnBrk="0" fontAlgn="base" hangingPunct="0">
              <a:spcBef>
                <a:spcPct val="0"/>
              </a:spcBef>
              <a:spcAft>
                <a:spcPct val="0"/>
              </a:spcAft>
              <a:defRPr sz="2800">
                <a:solidFill>
                  <a:schemeClr val="tx1"/>
                </a:solidFill>
                <a:latin typeface="Tahoma" charset="0"/>
              </a:defRPr>
            </a:lvl8pPr>
            <a:lvl9pPr marL="3886200" indent="-228600" algn="ctr" eaLnBrk="0" fontAlgn="base" hangingPunct="0">
              <a:spcBef>
                <a:spcPct val="0"/>
              </a:spcBef>
              <a:spcAft>
                <a:spcPct val="0"/>
              </a:spcAft>
              <a:defRPr sz="2800">
                <a:solidFill>
                  <a:schemeClr val="tx1"/>
                </a:solidFill>
                <a:latin typeface="Tahoma" charset="0"/>
              </a:defRPr>
            </a:lvl9pPr>
          </a:lstStyle>
          <a:p>
            <a:pPr eaLnBrk="1" hangingPunct="1">
              <a:defRPr/>
            </a:pPr>
            <a:endParaRPr kumimoji="1" lang="x-none" altLang="x-none" sz="2400"/>
          </a:p>
        </p:txBody>
      </p:sp>
      <p:sp>
        <p:nvSpPr>
          <p:cNvPr id="1028" name="Rectangle 4">
            <a:extLst>
              <a:ext uri="{FF2B5EF4-FFF2-40B4-BE49-F238E27FC236}">
                <a16:creationId xmlns:a16="http://schemas.microsoft.com/office/drawing/2014/main" id="{4096ECE4-F260-A602-512E-7C872F608258}"/>
              </a:ext>
            </a:extLst>
          </p:cNvPr>
          <p:cNvSpPr>
            <a:spLocks noChangeArrowheads="1"/>
          </p:cNvSpPr>
          <p:nvPr/>
        </p:nvSpPr>
        <p:spPr bwMode="ltGray">
          <a:xfrm>
            <a:off x="541338" y="1520825"/>
            <a:ext cx="422275" cy="474663"/>
          </a:xfrm>
          <a:prstGeom prst="rect">
            <a:avLst/>
          </a:prstGeom>
          <a:solidFill>
            <a:schemeClr val="folHlink"/>
          </a:solidFill>
          <a:ln>
            <a:noFill/>
          </a:ln>
        </p:spPr>
        <p:txBody>
          <a:bodyPr wrap="none" anchor="ctr"/>
          <a:lstStyle>
            <a:lvl1pPr algn="ctr">
              <a:defRPr sz="2800">
                <a:solidFill>
                  <a:schemeClr val="tx1"/>
                </a:solidFill>
                <a:latin typeface="Tahoma" charset="0"/>
              </a:defRPr>
            </a:lvl1pPr>
            <a:lvl2pPr marL="742950" indent="-285750" algn="ctr">
              <a:defRPr sz="2800">
                <a:solidFill>
                  <a:schemeClr val="tx1"/>
                </a:solidFill>
                <a:latin typeface="Tahoma" charset="0"/>
              </a:defRPr>
            </a:lvl2pPr>
            <a:lvl3pPr marL="1143000" indent="-228600" algn="ctr">
              <a:defRPr sz="2800">
                <a:solidFill>
                  <a:schemeClr val="tx1"/>
                </a:solidFill>
                <a:latin typeface="Tahoma" charset="0"/>
              </a:defRPr>
            </a:lvl3pPr>
            <a:lvl4pPr marL="1600200" indent="-228600" algn="ctr">
              <a:defRPr sz="2800">
                <a:solidFill>
                  <a:schemeClr val="tx1"/>
                </a:solidFill>
                <a:latin typeface="Tahoma" charset="0"/>
              </a:defRPr>
            </a:lvl4pPr>
            <a:lvl5pPr marL="2057400" indent="-228600" algn="ctr">
              <a:defRPr sz="2800">
                <a:solidFill>
                  <a:schemeClr val="tx1"/>
                </a:solidFill>
                <a:latin typeface="Tahoma" charset="0"/>
              </a:defRPr>
            </a:lvl5pPr>
            <a:lvl6pPr marL="2514600" indent="-228600" algn="ctr" eaLnBrk="0" fontAlgn="base" hangingPunct="0">
              <a:spcBef>
                <a:spcPct val="0"/>
              </a:spcBef>
              <a:spcAft>
                <a:spcPct val="0"/>
              </a:spcAft>
              <a:defRPr sz="2800">
                <a:solidFill>
                  <a:schemeClr val="tx1"/>
                </a:solidFill>
                <a:latin typeface="Tahoma" charset="0"/>
              </a:defRPr>
            </a:lvl6pPr>
            <a:lvl7pPr marL="2971800" indent="-228600" algn="ctr" eaLnBrk="0" fontAlgn="base" hangingPunct="0">
              <a:spcBef>
                <a:spcPct val="0"/>
              </a:spcBef>
              <a:spcAft>
                <a:spcPct val="0"/>
              </a:spcAft>
              <a:defRPr sz="2800">
                <a:solidFill>
                  <a:schemeClr val="tx1"/>
                </a:solidFill>
                <a:latin typeface="Tahoma" charset="0"/>
              </a:defRPr>
            </a:lvl7pPr>
            <a:lvl8pPr marL="3429000" indent="-228600" algn="ctr" eaLnBrk="0" fontAlgn="base" hangingPunct="0">
              <a:spcBef>
                <a:spcPct val="0"/>
              </a:spcBef>
              <a:spcAft>
                <a:spcPct val="0"/>
              </a:spcAft>
              <a:defRPr sz="2800">
                <a:solidFill>
                  <a:schemeClr val="tx1"/>
                </a:solidFill>
                <a:latin typeface="Tahoma" charset="0"/>
              </a:defRPr>
            </a:lvl8pPr>
            <a:lvl9pPr marL="3886200" indent="-228600" algn="ctr" eaLnBrk="0" fontAlgn="base" hangingPunct="0">
              <a:spcBef>
                <a:spcPct val="0"/>
              </a:spcBef>
              <a:spcAft>
                <a:spcPct val="0"/>
              </a:spcAft>
              <a:defRPr sz="2800">
                <a:solidFill>
                  <a:schemeClr val="tx1"/>
                </a:solidFill>
                <a:latin typeface="Tahoma" charset="0"/>
              </a:defRPr>
            </a:lvl9pPr>
          </a:lstStyle>
          <a:p>
            <a:pPr eaLnBrk="1" hangingPunct="1">
              <a:defRPr/>
            </a:pPr>
            <a:endParaRPr kumimoji="1" lang="x-none" altLang="x-none" sz="2400"/>
          </a:p>
        </p:txBody>
      </p:sp>
      <p:sp>
        <p:nvSpPr>
          <p:cNvPr id="1029" name="Rectangle 5">
            <a:extLst>
              <a:ext uri="{FF2B5EF4-FFF2-40B4-BE49-F238E27FC236}">
                <a16:creationId xmlns:a16="http://schemas.microsoft.com/office/drawing/2014/main" id="{63159739-03FE-311B-3449-9C63CB084CC8}"/>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p:spPr>
        <p:txBody>
          <a:bodyPr wrap="none" anchor="ctr"/>
          <a:lstStyle>
            <a:lvl1pPr algn="ctr">
              <a:defRPr sz="2800">
                <a:solidFill>
                  <a:schemeClr val="tx1"/>
                </a:solidFill>
                <a:latin typeface="Tahoma" charset="0"/>
              </a:defRPr>
            </a:lvl1pPr>
            <a:lvl2pPr marL="742950" indent="-285750" algn="ctr">
              <a:defRPr sz="2800">
                <a:solidFill>
                  <a:schemeClr val="tx1"/>
                </a:solidFill>
                <a:latin typeface="Tahoma" charset="0"/>
              </a:defRPr>
            </a:lvl2pPr>
            <a:lvl3pPr marL="1143000" indent="-228600" algn="ctr">
              <a:defRPr sz="2800">
                <a:solidFill>
                  <a:schemeClr val="tx1"/>
                </a:solidFill>
                <a:latin typeface="Tahoma" charset="0"/>
              </a:defRPr>
            </a:lvl3pPr>
            <a:lvl4pPr marL="1600200" indent="-228600" algn="ctr">
              <a:defRPr sz="2800">
                <a:solidFill>
                  <a:schemeClr val="tx1"/>
                </a:solidFill>
                <a:latin typeface="Tahoma" charset="0"/>
              </a:defRPr>
            </a:lvl4pPr>
            <a:lvl5pPr marL="2057400" indent="-228600" algn="ctr">
              <a:defRPr sz="2800">
                <a:solidFill>
                  <a:schemeClr val="tx1"/>
                </a:solidFill>
                <a:latin typeface="Tahoma" charset="0"/>
              </a:defRPr>
            </a:lvl5pPr>
            <a:lvl6pPr marL="2514600" indent="-228600" algn="ctr" eaLnBrk="0" fontAlgn="base" hangingPunct="0">
              <a:spcBef>
                <a:spcPct val="0"/>
              </a:spcBef>
              <a:spcAft>
                <a:spcPct val="0"/>
              </a:spcAft>
              <a:defRPr sz="2800">
                <a:solidFill>
                  <a:schemeClr val="tx1"/>
                </a:solidFill>
                <a:latin typeface="Tahoma" charset="0"/>
              </a:defRPr>
            </a:lvl6pPr>
            <a:lvl7pPr marL="2971800" indent="-228600" algn="ctr" eaLnBrk="0" fontAlgn="base" hangingPunct="0">
              <a:spcBef>
                <a:spcPct val="0"/>
              </a:spcBef>
              <a:spcAft>
                <a:spcPct val="0"/>
              </a:spcAft>
              <a:defRPr sz="2800">
                <a:solidFill>
                  <a:schemeClr val="tx1"/>
                </a:solidFill>
                <a:latin typeface="Tahoma" charset="0"/>
              </a:defRPr>
            </a:lvl7pPr>
            <a:lvl8pPr marL="3429000" indent="-228600" algn="ctr" eaLnBrk="0" fontAlgn="base" hangingPunct="0">
              <a:spcBef>
                <a:spcPct val="0"/>
              </a:spcBef>
              <a:spcAft>
                <a:spcPct val="0"/>
              </a:spcAft>
              <a:defRPr sz="2800">
                <a:solidFill>
                  <a:schemeClr val="tx1"/>
                </a:solidFill>
                <a:latin typeface="Tahoma" charset="0"/>
              </a:defRPr>
            </a:lvl8pPr>
            <a:lvl9pPr marL="3886200" indent="-228600" algn="ctr" eaLnBrk="0" fontAlgn="base" hangingPunct="0">
              <a:spcBef>
                <a:spcPct val="0"/>
              </a:spcBef>
              <a:spcAft>
                <a:spcPct val="0"/>
              </a:spcAft>
              <a:defRPr sz="2800">
                <a:solidFill>
                  <a:schemeClr val="tx1"/>
                </a:solidFill>
                <a:latin typeface="Tahoma" charset="0"/>
              </a:defRPr>
            </a:lvl9pPr>
          </a:lstStyle>
          <a:p>
            <a:pPr eaLnBrk="1" hangingPunct="1">
              <a:defRPr/>
            </a:pPr>
            <a:endParaRPr kumimoji="1" lang="x-none" altLang="x-none" sz="2400"/>
          </a:p>
        </p:txBody>
      </p:sp>
      <p:sp>
        <p:nvSpPr>
          <p:cNvPr id="1030" name="Rectangle 6">
            <a:extLst>
              <a:ext uri="{FF2B5EF4-FFF2-40B4-BE49-F238E27FC236}">
                <a16:creationId xmlns:a16="http://schemas.microsoft.com/office/drawing/2014/main" id="{9D1F9102-CEB3-3691-9772-22216727C2CB}"/>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p:spPr>
        <p:txBody>
          <a:bodyPr wrap="none" anchor="ctr"/>
          <a:lstStyle>
            <a:lvl1pPr algn="ctr">
              <a:defRPr sz="2800">
                <a:solidFill>
                  <a:schemeClr val="tx1"/>
                </a:solidFill>
                <a:latin typeface="Tahoma" charset="0"/>
              </a:defRPr>
            </a:lvl1pPr>
            <a:lvl2pPr marL="742950" indent="-285750" algn="ctr">
              <a:defRPr sz="2800">
                <a:solidFill>
                  <a:schemeClr val="tx1"/>
                </a:solidFill>
                <a:latin typeface="Tahoma" charset="0"/>
              </a:defRPr>
            </a:lvl2pPr>
            <a:lvl3pPr marL="1143000" indent="-228600" algn="ctr">
              <a:defRPr sz="2800">
                <a:solidFill>
                  <a:schemeClr val="tx1"/>
                </a:solidFill>
                <a:latin typeface="Tahoma" charset="0"/>
              </a:defRPr>
            </a:lvl3pPr>
            <a:lvl4pPr marL="1600200" indent="-228600" algn="ctr">
              <a:defRPr sz="2800">
                <a:solidFill>
                  <a:schemeClr val="tx1"/>
                </a:solidFill>
                <a:latin typeface="Tahoma" charset="0"/>
              </a:defRPr>
            </a:lvl4pPr>
            <a:lvl5pPr marL="2057400" indent="-228600" algn="ctr">
              <a:defRPr sz="2800">
                <a:solidFill>
                  <a:schemeClr val="tx1"/>
                </a:solidFill>
                <a:latin typeface="Tahoma" charset="0"/>
              </a:defRPr>
            </a:lvl5pPr>
            <a:lvl6pPr marL="2514600" indent="-228600" algn="ctr" eaLnBrk="0" fontAlgn="base" hangingPunct="0">
              <a:spcBef>
                <a:spcPct val="0"/>
              </a:spcBef>
              <a:spcAft>
                <a:spcPct val="0"/>
              </a:spcAft>
              <a:defRPr sz="2800">
                <a:solidFill>
                  <a:schemeClr val="tx1"/>
                </a:solidFill>
                <a:latin typeface="Tahoma" charset="0"/>
              </a:defRPr>
            </a:lvl6pPr>
            <a:lvl7pPr marL="2971800" indent="-228600" algn="ctr" eaLnBrk="0" fontAlgn="base" hangingPunct="0">
              <a:spcBef>
                <a:spcPct val="0"/>
              </a:spcBef>
              <a:spcAft>
                <a:spcPct val="0"/>
              </a:spcAft>
              <a:defRPr sz="2800">
                <a:solidFill>
                  <a:schemeClr val="tx1"/>
                </a:solidFill>
                <a:latin typeface="Tahoma" charset="0"/>
              </a:defRPr>
            </a:lvl7pPr>
            <a:lvl8pPr marL="3429000" indent="-228600" algn="ctr" eaLnBrk="0" fontAlgn="base" hangingPunct="0">
              <a:spcBef>
                <a:spcPct val="0"/>
              </a:spcBef>
              <a:spcAft>
                <a:spcPct val="0"/>
              </a:spcAft>
              <a:defRPr sz="2800">
                <a:solidFill>
                  <a:schemeClr val="tx1"/>
                </a:solidFill>
                <a:latin typeface="Tahoma" charset="0"/>
              </a:defRPr>
            </a:lvl8pPr>
            <a:lvl9pPr marL="3886200" indent="-228600" algn="ctr" eaLnBrk="0" fontAlgn="base" hangingPunct="0">
              <a:spcBef>
                <a:spcPct val="0"/>
              </a:spcBef>
              <a:spcAft>
                <a:spcPct val="0"/>
              </a:spcAft>
              <a:defRPr sz="2800">
                <a:solidFill>
                  <a:schemeClr val="tx1"/>
                </a:solidFill>
                <a:latin typeface="Tahoma" charset="0"/>
              </a:defRPr>
            </a:lvl9pPr>
          </a:lstStyle>
          <a:p>
            <a:pPr eaLnBrk="1" hangingPunct="1">
              <a:defRPr/>
            </a:pPr>
            <a:endParaRPr kumimoji="1" lang="x-none" altLang="x-none" sz="2400"/>
          </a:p>
        </p:txBody>
      </p:sp>
      <p:sp>
        <p:nvSpPr>
          <p:cNvPr id="1031" name="Rectangle 7">
            <a:extLst>
              <a:ext uri="{FF2B5EF4-FFF2-40B4-BE49-F238E27FC236}">
                <a16:creationId xmlns:a16="http://schemas.microsoft.com/office/drawing/2014/main" id="{82F5E8DC-99F5-8F3C-5D8A-EB121980AFA3}"/>
              </a:ext>
            </a:extLst>
          </p:cNvPr>
          <p:cNvSpPr>
            <a:spLocks noChangeArrowheads="1"/>
          </p:cNvSpPr>
          <p:nvPr/>
        </p:nvSpPr>
        <p:spPr bwMode="gray">
          <a:xfrm>
            <a:off x="762000" y="990600"/>
            <a:ext cx="31750" cy="1052513"/>
          </a:xfrm>
          <a:prstGeom prst="rect">
            <a:avLst/>
          </a:prstGeom>
          <a:solidFill>
            <a:schemeClr val="bg2"/>
          </a:solidFill>
          <a:ln>
            <a:noFill/>
          </a:ln>
        </p:spPr>
        <p:txBody>
          <a:bodyPr wrap="none" anchor="ctr"/>
          <a:lstStyle>
            <a:lvl1pPr algn="ctr">
              <a:defRPr sz="2800">
                <a:solidFill>
                  <a:schemeClr val="tx1"/>
                </a:solidFill>
                <a:latin typeface="Tahoma" charset="0"/>
              </a:defRPr>
            </a:lvl1pPr>
            <a:lvl2pPr marL="742950" indent="-285750" algn="ctr">
              <a:defRPr sz="2800">
                <a:solidFill>
                  <a:schemeClr val="tx1"/>
                </a:solidFill>
                <a:latin typeface="Tahoma" charset="0"/>
              </a:defRPr>
            </a:lvl2pPr>
            <a:lvl3pPr marL="1143000" indent="-228600" algn="ctr">
              <a:defRPr sz="2800">
                <a:solidFill>
                  <a:schemeClr val="tx1"/>
                </a:solidFill>
                <a:latin typeface="Tahoma" charset="0"/>
              </a:defRPr>
            </a:lvl3pPr>
            <a:lvl4pPr marL="1600200" indent="-228600" algn="ctr">
              <a:defRPr sz="2800">
                <a:solidFill>
                  <a:schemeClr val="tx1"/>
                </a:solidFill>
                <a:latin typeface="Tahoma" charset="0"/>
              </a:defRPr>
            </a:lvl4pPr>
            <a:lvl5pPr marL="2057400" indent="-228600" algn="ctr">
              <a:defRPr sz="2800">
                <a:solidFill>
                  <a:schemeClr val="tx1"/>
                </a:solidFill>
                <a:latin typeface="Tahoma" charset="0"/>
              </a:defRPr>
            </a:lvl5pPr>
            <a:lvl6pPr marL="2514600" indent="-228600" algn="ctr" eaLnBrk="0" fontAlgn="base" hangingPunct="0">
              <a:spcBef>
                <a:spcPct val="0"/>
              </a:spcBef>
              <a:spcAft>
                <a:spcPct val="0"/>
              </a:spcAft>
              <a:defRPr sz="2800">
                <a:solidFill>
                  <a:schemeClr val="tx1"/>
                </a:solidFill>
                <a:latin typeface="Tahoma" charset="0"/>
              </a:defRPr>
            </a:lvl6pPr>
            <a:lvl7pPr marL="2971800" indent="-228600" algn="ctr" eaLnBrk="0" fontAlgn="base" hangingPunct="0">
              <a:spcBef>
                <a:spcPct val="0"/>
              </a:spcBef>
              <a:spcAft>
                <a:spcPct val="0"/>
              </a:spcAft>
              <a:defRPr sz="2800">
                <a:solidFill>
                  <a:schemeClr val="tx1"/>
                </a:solidFill>
                <a:latin typeface="Tahoma" charset="0"/>
              </a:defRPr>
            </a:lvl7pPr>
            <a:lvl8pPr marL="3429000" indent="-228600" algn="ctr" eaLnBrk="0" fontAlgn="base" hangingPunct="0">
              <a:spcBef>
                <a:spcPct val="0"/>
              </a:spcBef>
              <a:spcAft>
                <a:spcPct val="0"/>
              </a:spcAft>
              <a:defRPr sz="2800">
                <a:solidFill>
                  <a:schemeClr val="tx1"/>
                </a:solidFill>
                <a:latin typeface="Tahoma" charset="0"/>
              </a:defRPr>
            </a:lvl8pPr>
            <a:lvl9pPr marL="3886200" indent="-228600" algn="ctr" eaLnBrk="0" fontAlgn="base" hangingPunct="0">
              <a:spcBef>
                <a:spcPct val="0"/>
              </a:spcBef>
              <a:spcAft>
                <a:spcPct val="0"/>
              </a:spcAft>
              <a:defRPr sz="2800">
                <a:solidFill>
                  <a:schemeClr val="tx1"/>
                </a:solidFill>
                <a:latin typeface="Tahoma" charset="0"/>
              </a:defRPr>
            </a:lvl9pPr>
          </a:lstStyle>
          <a:p>
            <a:pPr eaLnBrk="1" hangingPunct="1">
              <a:defRPr/>
            </a:pPr>
            <a:endParaRPr kumimoji="1" lang="x-none" altLang="x-none" sz="2400"/>
          </a:p>
        </p:txBody>
      </p:sp>
      <p:sp>
        <p:nvSpPr>
          <p:cNvPr id="1032" name="Rectangle 8">
            <a:extLst>
              <a:ext uri="{FF2B5EF4-FFF2-40B4-BE49-F238E27FC236}">
                <a16:creationId xmlns:a16="http://schemas.microsoft.com/office/drawing/2014/main" id="{0E1BC1AB-DE32-30A2-0660-4D07254C20EC}"/>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p:spPr>
        <p:txBody>
          <a:bodyPr wrap="none" anchor="ctr"/>
          <a:lstStyle>
            <a:lvl1pPr algn="ctr">
              <a:defRPr sz="2800">
                <a:solidFill>
                  <a:schemeClr val="tx1"/>
                </a:solidFill>
                <a:latin typeface="Tahoma" charset="0"/>
              </a:defRPr>
            </a:lvl1pPr>
            <a:lvl2pPr marL="742950" indent="-285750" algn="ctr">
              <a:defRPr sz="2800">
                <a:solidFill>
                  <a:schemeClr val="tx1"/>
                </a:solidFill>
                <a:latin typeface="Tahoma" charset="0"/>
              </a:defRPr>
            </a:lvl2pPr>
            <a:lvl3pPr marL="1143000" indent="-228600" algn="ctr">
              <a:defRPr sz="2800">
                <a:solidFill>
                  <a:schemeClr val="tx1"/>
                </a:solidFill>
                <a:latin typeface="Tahoma" charset="0"/>
              </a:defRPr>
            </a:lvl3pPr>
            <a:lvl4pPr marL="1600200" indent="-228600" algn="ctr">
              <a:defRPr sz="2800">
                <a:solidFill>
                  <a:schemeClr val="tx1"/>
                </a:solidFill>
                <a:latin typeface="Tahoma" charset="0"/>
              </a:defRPr>
            </a:lvl4pPr>
            <a:lvl5pPr marL="2057400" indent="-228600" algn="ctr">
              <a:defRPr sz="2800">
                <a:solidFill>
                  <a:schemeClr val="tx1"/>
                </a:solidFill>
                <a:latin typeface="Tahoma" charset="0"/>
              </a:defRPr>
            </a:lvl5pPr>
            <a:lvl6pPr marL="2514600" indent="-228600" algn="ctr" eaLnBrk="0" fontAlgn="base" hangingPunct="0">
              <a:spcBef>
                <a:spcPct val="0"/>
              </a:spcBef>
              <a:spcAft>
                <a:spcPct val="0"/>
              </a:spcAft>
              <a:defRPr sz="2800">
                <a:solidFill>
                  <a:schemeClr val="tx1"/>
                </a:solidFill>
                <a:latin typeface="Tahoma" charset="0"/>
              </a:defRPr>
            </a:lvl6pPr>
            <a:lvl7pPr marL="2971800" indent="-228600" algn="ctr" eaLnBrk="0" fontAlgn="base" hangingPunct="0">
              <a:spcBef>
                <a:spcPct val="0"/>
              </a:spcBef>
              <a:spcAft>
                <a:spcPct val="0"/>
              </a:spcAft>
              <a:defRPr sz="2800">
                <a:solidFill>
                  <a:schemeClr val="tx1"/>
                </a:solidFill>
                <a:latin typeface="Tahoma" charset="0"/>
              </a:defRPr>
            </a:lvl7pPr>
            <a:lvl8pPr marL="3429000" indent="-228600" algn="ctr" eaLnBrk="0" fontAlgn="base" hangingPunct="0">
              <a:spcBef>
                <a:spcPct val="0"/>
              </a:spcBef>
              <a:spcAft>
                <a:spcPct val="0"/>
              </a:spcAft>
              <a:defRPr sz="2800">
                <a:solidFill>
                  <a:schemeClr val="tx1"/>
                </a:solidFill>
                <a:latin typeface="Tahoma" charset="0"/>
              </a:defRPr>
            </a:lvl8pPr>
            <a:lvl9pPr marL="3886200" indent="-228600" algn="ctr" eaLnBrk="0" fontAlgn="base" hangingPunct="0">
              <a:spcBef>
                <a:spcPct val="0"/>
              </a:spcBef>
              <a:spcAft>
                <a:spcPct val="0"/>
              </a:spcAft>
              <a:defRPr sz="2800">
                <a:solidFill>
                  <a:schemeClr val="tx1"/>
                </a:solidFill>
                <a:latin typeface="Tahoma" charset="0"/>
              </a:defRPr>
            </a:lvl9pPr>
          </a:lstStyle>
          <a:p>
            <a:pPr eaLnBrk="1" hangingPunct="1">
              <a:defRPr/>
            </a:pPr>
            <a:endParaRPr kumimoji="1" lang="x-none" altLang="x-none" sz="2400"/>
          </a:p>
        </p:txBody>
      </p:sp>
      <p:sp>
        <p:nvSpPr>
          <p:cNvPr id="1033" name="Rectangle 9">
            <a:extLst>
              <a:ext uri="{FF2B5EF4-FFF2-40B4-BE49-F238E27FC236}">
                <a16:creationId xmlns:a16="http://schemas.microsoft.com/office/drawing/2014/main" id="{2F03A416-ACA7-3BD6-BBDB-06B92F9FD466}"/>
              </a:ext>
            </a:extLst>
          </p:cNvPr>
          <p:cNvSpPr>
            <a:spLocks noGrp="1" noChangeArrowheads="1"/>
          </p:cNvSpPr>
          <p:nvPr>
            <p:ph type="title"/>
          </p:nvPr>
        </p:nvSpPr>
        <p:spPr bwMode="auto">
          <a:xfrm>
            <a:off x="1150938" y="617538"/>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34" name="Rectangle 10">
            <a:extLst>
              <a:ext uri="{FF2B5EF4-FFF2-40B4-BE49-F238E27FC236}">
                <a16:creationId xmlns:a16="http://schemas.microsoft.com/office/drawing/2014/main" id="{755BDD34-5677-AA4B-4251-24F4B914854D}"/>
              </a:ext>
            </a:extLst>
          </p:cNvPr>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083" name="Rectangle 11">
            <a:extLst>
              <a:ext uri="{FF2B5EF4-FFF2-40B4-BE49-F238E27FC236}">
                <a16:creationId xmlns:a16="http://schemas.microsoft.com/office/drawing/2014/main" id="{1E206D9E-EB48-CBBF-343D-4B6293448E01}"/>
              </a:ext>
            </a:extLst>
          </p:cNvPr>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400">
                <a:latin typeface="Tahoma" pitchFamily="34" charset="0"/>
              </a:defRPr>
            </a:lvl1pPr>
          </a:lstStyle>
          <a:p>
            <a:pPr>
              <a:defRPr/>
            </a:pPr>
            <a:endParaRPr lang="en-US"/>
          </a:p>
        </p:txBody>
      </p:sp>
      <p:sp>
        <p:nvSpPr>
          <p:cNvPr id="3084" name="Rectangle 12">
            <a:extLst>
              <a:ext uri="{FF2B5EF4-FFF2-40B4-BE49-F238E27FC236}">
                <a16:creationId xmlns:a16="http://schemas.microsoft.com/office/drawing/2014/main" id="{9E3D7B4B-CA53-DC52-A1FF-0CAEEDC4E9C8}"/>
              </a:ext>
            </a:extLst>
          </p:cNvPr>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Tahoma" pitchFamily="34" charset="0"/>
              </a:defRPr>
            </a:lvl1pPr>
          </a:lstStyle>
          <a:p>
            <a:pPr>
              <a:defRPr/>
            </a:pPr>
            <a:endParaRPr lang="en-US"/>
          </a:p>
        </p:txBody>
      </p:sp>
      <p:sp>
        <p:nvSpPr>
          <p:cNvPr id="3085" name="Rectangle 13">
            <a:extLst>
              <a:ext uri="{FF2B5EF4-FFF2-40B4-BE49-F238E27FC236}">
                <a16:creationId xmlns:a16="http://schemas.microsoft.com/office/drawing/2014/main" id="{9A7A384C-4396-B46B-E70B-39A9174D00F0}"/>
              </a:ext>
            </a:extLst>
          </p:cNvPr>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smtClean="0"/>
            </a:lvl1pPr>
          </a:lstStyle>
          <a:p>
            <a:pPr>
              <a:defRPr/>
            </a:pPr>
            <a:fld id="{6DB33196-DC72-8F4F-9943-AFEF793CF3F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92"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emf"/><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5C332AD4-ADC5-7045-3AF0-165EF4377EAE}"/>
              </a:ext>
            </a:extLst>
          </p:cNvPr>
          <p:cNvSpPr>
            <a:spLocks noGrp="1" noChangeArrowheads="1"/>
          </p:cNvSpPr>
          <p:nvPr>
            <p:ph type="ctrTitle"/>
          </p:nvPr>
        </p:nvSpPr>
        <p:spPr/>
        <p:txBody>
          <a:bodyPr/>
          <a:lstStyle/>
          <a:p>
            <a:pPr eaLnBrk="1" hangingPunct="1"/>
            <a:r>
              <a:rPr lang="en-US" altLang="en-US" sz="4000"/>
              <a:t>Stereo Geometry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a:extLst>
              <a:ext uri="{FF2B5EF4-FFF2-40B4-BE49-F238E27FC236}">
                <a16:creationId xmlns:a16="http://schemas.microsoft.com/office/drawing/2014/main" id="{668D1A01-03A4-D6A0-A0F9-6F5901992F92}"/>
              </a:ext>
            </a:extLst>
          </p:cNvPr>
          <p:cNvSpPr>
            <a:spLocks noGrp="1" noChangeArrowheads="1"/>
          </p:cNvSpPr>
          <p:nvPr>
            <p:ph type="title"/>
          </p:nvPr>
        </p:nvSpPr>
        <p:spPr>
          <a:xfrm>
            <a:off x="615950" y="115888"/>
            <a:ext cx="7793038" cy="1143000"/>
          </a:xfrm>
        </p:spPr>
        <p:txBody>
          <a:bodyPr/>
          <a:lstStyle/>
          <a:p>
            <a:r>
              <a:rPr lang="en-US" altLang="en-US"/>
              <a:t>Epipolar line: Finite segment!</a:t>
            </a:r>
          </a:p>
        </p:txBody>
      </p:sp>
      <p:sp>
        <p:nvSpPr>
          <p:cNvPr id="81922" name="Parallelogram 2">
            <a:extLst>
              <a:ext uri="{FF2B5EF4-FFF2-40B4-BE49-F238E27FC236}">
                <a16:creationId xmlns:a16="http://schemas.microsoft.com/office/drawing/2014/main" id="{07F3AD15-39ED-8E0C-832A-9F68EB6A9D52}"/>
              </a:ext>
            </a:extLst>
          </p:cNvPr>
          <p:cNvSpPr>
            <a:spLocks noChangeArrowheads="1"/>
          </p:cNvSpPr>
          <p:nvPr/>
        </p:nvSpPr>
        <p:spPr bwMode="auto">
          <a:xfrm>
            <a:off x="1100138" y="2297113"/>
            <a:ext cx="3524250" cy="1427162"/>
          </a:xfrm>
          <a:prstGeom prst="parallelogram">
            <a:avLst>
              <a:gd name="adj" fmla="val 25003"/>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n-US" altLang="en-US" sz="2800"/>
          </a:p>
        </p:txBody>
      </p:sp>
      <p:cxnSp>
        <p:nvCxnSpPr>
          <p:cNvPr id="81923" name="Straight Connector 3">
            <a:extLst>
              <a:ext uri="{FF2B5EF4-FFF2-40B4-BE49-F238E27FC236}">
                <a16:creationId xmlns:a16="http://schemas.microsoft.com/office/drawing/2014/main" id="{EADDBD31-B598-6867-5CCF-1590930CCD24}"/>
              </a:ext>
            </a:extLst>
          </p:cNvPr>
          <p:cNvCxnSpPr>
            <a:cxnSpLocks noChangeShapeType="1"/>
          </p:cNvCxnSpPr>
          <p:nvPr/>
        </p:nvCxnSpPr>
        <p:spPr bwMode="auto">
          <a:xfrm>
            <a:off x="180975" y="4244975"/>
            <a:ext cx="0" cy="12954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1924" name="Straight Connector 4">
            <a:extLst>
              <a:ext uri="{FF2B5EF4-FFF2-40B4-BE49-F238E27FC236}">
                <a16:creationId xmlns:a16="http://schemas.microsoft.com/office/drawing/2014/main" id="{B2401B3D-2BE4-F443-5352-0475E0AE27E4}"/>
              </a:ext>
            </a:extLst>
          </p:cNvPr>
          <p:cNvCxnSpPr>
            <a:cxnSpLocks noChangeShapeType="1"/>
          </p:cNvCxnSpPr>
          <p:nvPr/>
        </p:nvCxnSpPr>
        <p:spPr bwMode="auto">
          <a:xfrm>
            <a:off x="180975" y="4262438"/>
            <a:ext cx="2509838" cy="52863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1925" name="Straight Connector 5">
            <a:extLst>
              <a:ext uri="{FF2B5EF4-FFF2-40B4-BE49-F238E27FC236}">
                <a16:creationId xmlns:a16="http://schemas.microsoft.com/office/drawing/2014/main" id="{A303CF16-F8E9-191E-8E03-EA8F711409A4}"/>
              </a:ext>
            </a:extLst>
          </p:cNvPr>
          <p:cNvCxnSpPr>
            <a:cxnSpLocks noChangeShapeType="1"/>
          </p:cNvCxnSpPr>
          <p:nvPr/>
        </p:nvCxnSpPr>
        <p:spPr bwMode="auto">
          <a:xfrm>
            <a:off x="2690813" y="4791075"/>
            <a:ext cx="0" cy="1447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1926" name="Straight Connector 6">
            <a:extLst>
              <a:ext uri="{FF2B5EF4-FFF2-40B4-BE49-F238E27FC236}">
                <a16:creationId xmlns:a16="http://schemas.microsoft.com/office/drawing/2014/main" id="{9619F2DC-09F6-C1BF-EFBD-342EAF660F91}"/>
              </a:ext>
            </a:extLst>
          </p:cNvPr>
          <p:cNvCxnSpPr>
            <a:cxnSpLocks noChangeShapeType="1"/>
          </p:cNvCxnSpPr>
          <p:nvPr/>
        </p:nvCxnSpPr>
        <p:spPr bwMode="auto">
          <a:xfrm>
            <a:off x="192088" y="5553075"/>
            <a:ext cx="2498725" cy="685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1927" name="Straight Connector 7">
            <a:extLst>
              <a:ext uri="{FF2B5EF4-FFF2-40B4-BE49-F238E27FC236}">
                <a16:creationId xmlns:a16="http://schemas.microsoft.com/office/drawing/2014/main" id="{74524ABD-3005-1C42-22E7-4BAF9B92937F}"/>
              </a:ext>
            </a:extLst>
          </p:cNvPr>
          <p:cNvCxnSpPr>
            <a:cxnSpLocks noChangeShapeType="1"/>
          </p:cNvCxnSpPr>
          <p:nvPr/>
        </p:nvCxnSpPr>
        <p:spPr bwMode="auto">
          <a:xfrm>
            <a:off x="3473450" y="4943475"/>
            <a:ext cx="0" cy="12954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1928" name="Straight Connector 8">
            <a:extLst>
              <a:ext uri="{FF2B5EF4-FFF2-40B4-BE49-F238E27FC236}">
                <a16:creationId xmlns:a16="http://schemas.microsoft.com/office/drawing/2014/main" id="{A7C88BDB-A378-CE3A-EEB9-13BCD4F8435B}"/>
              </a:ext>
            </a:extLst>
          </p:cNvPr>
          <p:cNvCxnSpPr>
            <a:cxnSpLocks noChangeShapeType="1"/>
          </p:cNvCxnSpPr>
          <p:nvPr/>
        </p:nvCxnSpPr>
        <p:spPr bwMode="auto">
          <a:xfrm flipV="1">
            <a:off x="3425825" y="4181475"/>
            <a:ext cx="1865313" cy="8001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1929" name="Straight Connector 9">
            <a:extLst>
              <a:ext uri="{FF2B5EF4-FFF2-40B4-BE49-F238E27FC236}">
                <a16:creationId xmlns:a16="http://schemas.microsoft.com/office/drawing/2014/main" id="{87B772CA-004E-B4AF-0E97-C35EBB59E2B7}"/>
              </a:ext>
            </a:extLst>
          </p:cNvPr>
          <p:cNvCxnSpPr>
            <a:cxnSpLocks noChangeShapeType="1"/>
          </p:cNvCxnSpPr>
          <p:nvPr/>
        </p:nvCxnSpPr>
        <p:spPr bwMode="auto">
          <a:xfrm>
            <a:off x="5291138" y="4181475"/>
            <a:ext cx="0" cy="12954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1930" name="Straight Connector 10">
            <a:extLst>
              <a:ext uri="{FF2B5EF4-FFF2-40B4-BE49-F238E27FC236}">
                <a16:creationId xmlns:a16="http://schemas.microsoft.com/office/drawing/2014/main" id="{DCB14BCD-241C-8E15-609C-EBF05DF2F226}"/>
              </a:ext>
            </a:extLst>
          </p:cNvPr>
          <p:cNvCxnSpPr>
            <a:cxnSpLocks noChangeShapeType="1"/>
          </p:cNvCxnSpPr>
          <p:nvPr/>
        </p:nvCxnSpPr>
        <p:spPr bwMode="auto">
          <a:xfrm flipV="1">
            <a:off x="3425825" y="5476875"/>
            <a:ext cx="1865313" cy="762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1931" name="Straight Connector 11">
            <a:extLst>
              <a:ext uri="{FF2B5EF4-FFF2-40B4-BE49-F238E27FC236}">
                <a16:creationId xmlns:a16="http://schemas.microsoft.com/office/drawing/2014/main" id="{8874D86F-1095-10A7-BD2B-5D126AB7C822}"/>
              </a:ext>
            </a:extLst>
          </p:cNvPr>
          <p:cNvCxnSpPr>
            <a:cxnSpLocks noChangeShapeType="1"/>
          </p:cNvCxnSpPr>
          <p:nvPr/>
        </p:nvCxnSpPr>
        <p:spPr bwMode="auto">
          <a:xfrm flipH="1">
            <a:off x="1652588" y="3038475"/>
            <a:ext cx="121920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2" name="Straight Connector 12">
            <a:extLst>
              <a:ext uri="{FF2B5EF4-FFF2-40B4-BE49-F238E27FC236}">
                <a16:creationId xmlns:a16="http://schemas.microsoft.com/office/drawing/2014/main" id="{E686EC76-E4DC-A5EE-F597-A862621424F8}"/>
              </a:ext>
            </a:extLst>
          </p:cNvPr>
          <p:cNvCxnSpPr>
            <a:cxnSpLocks noChangeShapeType="1"/>
          </p:cNvCxnSpPr>
          <p:nvPr/>
        </p:nvCxnSpPr>
        <p:spPr bwMode="auto">
          <a:xfrm flipH="1">
            <a:off x="377825" y="5019675"/>
            <a:ext cx="893763"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 name="Straight Connector 13">
            <a:extLst>
              <a:ext uri="{FF2B5EF4-FFF2-40B4-BE49-F238E27FC236}">
                <a16:creationId xmlns:a16="http://schemas.microsoft.com/office/drawing/2014/main" id="{03263844-6E7B-8F53-834C-A6CEF9F1E9EA}"/>
              </a:ext>
            </a:extLst>
          </p:cNvPr>
          <p:cNvCxnSpPr>
            <a:cxnSpLocks noChangeShapeType="1"/>
          </p:cNvCxnSpPr>
          <p:nvPr/>
        </p:nvCxnSpPr>
        <p:spPr bwMode="auto">
          <a:xfrm>
            <a:off x="2871788" y="3038475"/>
            <a:ext cx="1219200" cy="1600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 name="Straight Connector 14">
            <a:extLst>
              <a:ext uri="{FF2B5EF4-FFF2-40B4-BE49-F238E27FC236}">
                <a16:creationId xmlns:a16="http://schemas.microsoft.com/office/drawing/2014/main" id="{B7364BEC-0603-6BAE-ACC4-AF4074FCE207}"/>
              </a:ext>
            </a:extLst>
          </p:cNvPr>
          <p:cNvCxnSpPr>
            <a:cxnSpLocks noChangeShapeType="1"/>
          </p:cNvCxnSpPr>
          <p:nvPr/>
        </p:nvCxnSpPr>
        <p:spPr bwMode="auto">
          <a:xfrm>
            <a:off x="4319588" y="5019675"/>
            <a:ext cx="6858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1935" name="TextBox 15">
            <a:extLst>
              <a:ext uri="{FF2B5EF4-FFF2-40B4-BE49-F238E27FC236}">
                <a16:creationId xmlns:a16="http://schemas.microsoft.com/office/drawing/2014/main" id="{AEF7E007-AEE9-5919-C95C-F66E69CE68B3}"/>
              </a:ext>
            </a:extLst>
          </p:cNvPr>
          <p:cNvSpPr txBox="1">
            <a:spLocks noChangeArrowheads="1"/>
          </p:cNvSpPr>
          <p:nvPr/>
        </p:nvSpPr>
        <p:spPr bwMode="auto">
          <a:xfrm>
            <a:off x="5005388" y="5757863"/>
            <a:ext cx="561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i="1">
                <a:latin typeface="Times New Roman" panose="02020603050405020304" pitchFamily="18" charset="0"/>
                <a:cs typeface="Times New Roman" panose="02020603050405020304" pitchFamily="18" charset="0"/>
              </a:rPr>
              <a:t>C</a:t>
            </a:r>
            <a:r>
              <a:rPr lang="en-US" altLang="en-US" sz="2800"/>
              <a:t>’</a:t>
            </a:r>
          </a:p>
        </p:txBody>
      </p:sp>
      <p:sp>
        <p:nvSpPr>
          <p:cNvPr id="45" name="TextBox 44">
            <a:extLst>
              <a:ext uri="{FF2B5EF4-FFF2-40B4-BE49-F238E27FC236}">
                <a16:creationId xmlns:a16="http://schemas.microsoft.com/office/drawing/2014/main" id="{BEA80FA4-CE5A-4DBA-F01E-68D9B12AC435}"/>
              </a:ext>
            </a:extLst>
          </p:cNvPr>
          <p:cNvSpPr txBox="1">
            <a:spLocks noRot="1" noChangeAspect="1" noMove="1" noResize="1" noEditPoints="1" noAdjustHandles="1" noChangeArrowheads="1" noChangeShapeType="1" noTextEdit="1"/>
          </p:cNvSpPr>
          <p:nvPr/>
        </p:nvSpPr>
        <p:spPr>
          <a:xfrm>
            <a:off x="3082346" y="2743200"/>
            <a:ext cx="554639" cy="523220"/>
          </a:xfrm>
          <a:prstGeom prst="rect">
            <a:avLst/>
          </a:prstGeom>
          <a:blipFill rotWithShape="0">
            <a:blip r:embed="rId2"/>
            <a:stretch>
              <a:fillRect l="-23077" t="-11628" b="-31395"/>
            </a:stretch>
          </a:blipFill>
        </p:spPr>
        <p:txBody>
          <a:bodyPr/>
          <a:lstStyle/>
          <a:p>
            <a:pPr>
              <a:defRPr/>
            </a:pPr>
            <a:r>
              <a:rPr lang="en-US">
                <a:noFill/>
                <a:latin typeface="Tahoma" charset="0"/>
              </a:rPr>
              <a:t> </a:t>
            </a:r>
          </a:p>
        </p:txBody>
      </p:sp>
      <p:sp>
        <p:nvSpPr>
          <p:cNvPr id="81937" name="TextBox 17">
            <a:extLst>
              <a:ext uri="{FF2B5EF4-FFF2-40B4-BE49-F238E27FC236}">
                <a16:creationId xmlns:a16="http://schemas.microsoft.com/office/drawing/2014/main" id="{CB22516D-52CE-BD42-3D44-ED48F7003199}"/>
              </a:ext>
            </a:extLst>
          </p:cNvPr>
          <p:cNvSpPr txBox="1">
            <a:spLocks noChangeArrowheads="1"/>
          </p:cNvSpPr>
          <p:nvPr/>
        </p:nvSpPr>
        <p:spPr bwMode="auto">
          <a:xfrm>
            <a:off x="869950" y="4716463"/>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b="1" i="1">
                <a:latin typeface="Times New Roman" panose="02020603050405020304" pitchFamily="18" charset="0"/>
                <a:cs typeface="Times New Roman" panose="02020603050405020304" pitchFamily="18" charset="0"/>
              </a:rPr>
              <a:t>x</a:t>
            </a:r>
            <a:endParaRPr lang="en-US" altLang="en-US" sz="2800" b="1" i="1" baseline="-2500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5DFAFBEF-525D-6BD4-2911-89C70652616C}"/>
              </a:ext>
            </a:extLst>
          </p:cNvPr>
          <p:cNvSpPr txBox="1">
            <a:spLocks noRot="1" noChangeAspect="1" noMove="1" noResize="1" noEditPoints="1" noAdjustHandles="1" noChangeArrowheads="1" noChangeShapeType="1" noTextEdit="1"/>
          </p:cNvSpPr>
          <p:nvPr/>
        </p:nvSpPr>
        <p:spPr bwMode="auto">
          <a:xfrm>
            <a:off x="4575175" y="4305300"/>
            <a:ext cx="795859" cy="523220"/>
          </a:xfrm>
          <a:prstGeom prst="rect">
            <a:avLst/>
          </a:prstGeom>
          <a:blipFill rotWithShape="0">
            <a:blip r:embed="rId3"/>
            <a:stretch>
              <a:fillRect/>
            </a:stretch>
          </a:blipFill>
          <a:ln>
            <a:noFill/>
          </a:ln>
        </p:spPr>
        <p:txBody>
          <a:bodyPr/>
          <a:lstStyle/>
          <a:p>
            <a:pPr>
              <a:defRPr/>
            </a:pPr>
            <a:r>
              <a:rPr lang="en-US">
                <a:noFill/>
                <a:latin typeface="Tahoma" charset="0"/>
              </a:rPr>
              <a:t> </a:t>
            </a:r>
          </a:p>
        </p:txBody>
      </p:sp>
      <p:sp>
        <p:nvSpPr>
          <p:cNvPr id="48" name="TextBox 47">
            <a:extLst>
              <a:ext uri="{FF2B5EF4-FFF2-40B4-BE49-F238E27FC236}">
                <a16:creationId xmlns:a16="http://schemas.microsoft.com/office/drawing/2014/main" id="{E67BB7C4-487E-4966-1223-B935D4BE93F8}"/>
              </a:ext>
            </a:extLst>
          </p:cNvPr>
          <p:cNvSpPr txBox="1">
            <a:spLocks noRot="1" noChangeAspect="1" noMove="1" noResize="1" noEditPoints="1" noAdjustHandles="1" noChangeArrowheads="1" noChangeShapeType="1" noTextEdit="1"/>
          </p:cNvSpPr>
          <p:nvPr/>
        </p:nvSpPr>
        <p:spPr>
          <a:xfrm>
            <a:off x="1333980" y="2219408"/>
            <a:ext cx="451824" cy="430887"/>
          </a:xfrm>
          <a:prstGeom prst="rect">
            <a:avLst/>
          </a:prstGeom>
          <a:blipFill rotWithShape="0">
            <a:blip r:embed="rId4"/>
            <a:stretch>
              <a:fillRect/>
            </a:stretch>
          </a:blipFill>
        </p:spPr>
        <p:txBody>
          <a:bodyPr/>
          <a:lstStyle/>
          <a:p>
            <a:pPr>
              <a:defRPr/>
            </a:pPr>
            <a:r>
              <a:rPr lang="en-US">
                <a:noFill/>
                <a:latin typeface="Tahoma" charset="0"/>
              </a:rPr>
              <a:t> </a:t>
            </a:r>
          </a:p>
        </p:txBody>
      </p:sp>
      <p:sp>
        <p:nvSpPr>
          <p:cNvPr id="81940" name="TextBox 20">
            <a:extLst>
              <a:ext uri="{FF2B5EF4-FFF2-40B4-BE49-F238E27FC236}">
                <a16:creationId xmlns:a16="http://schemas.microsoft.com/office/drawing/2014/main" id="{8B5958E1-AB50-4B07-28A8-FE2E11F2CFDF}"/>
              </a:ext>
            </a:extLst>
          </p:cNvPr>
          <p:cNvSpPr txBox="1">
            <a:spLocks noChangeArrowheads="1"/>
          </p:cNvSpPr>
          <p:nvPr/>
        </p:nvSpPr>
        <p:spPr bwMode="auto">
          <a:xfrm>
            <a:off x="192088" y="6015038"/>
            <a:ext cx="4238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i="1">
                <a:latin typeface="Times New Roman" panose="02020603050405020304" pitchFamily="18" charset="0"/>
                <a:cs typeface="Times New Roman" panose="02020603050405020304" pitchFamily="18" charset="0"/>
              </a:rPr>
              <a:t>C</a:t>
            </a:r>
          </a:p>
        </p:txBody>
      </p:sp>
      <p:cxnSp>
        <p:nvCxnSpPr>
          <p:cNvPr id="50" name="Curved Connector 21">
            <a:extLst>
              <a:ext uri="{FF2B5EF4-FFF2-40B4-BE49-F238E27FC236}">
                <a16:creationId xmlns:a16="http://schemas.microsoft.com/office/drawing/2014/main" id="{06599DCD-8568-DAB4-7CDE-5944334A72D1}"/>
              </a:ext>
            </a:extLst>
          </p:cNvPr>
          <p:cNvCxnSpPr>
            <a:cxnSpLocks noChangeShapeType="1"/>
          </p:cNvCxnSpPr>
          <p:nvPr/>
        </p:nvCxnSpPr>
        <p:spPr bwMode="auto">
          <a:xfrm flipV="1">
            <a:off x="1333500" y="5019675"/>
            <a:ext cx="2986088" cy="73025"/>
          </a:xfrm>
          <a:prstGeom prst="curvedConnector3">
            <a:avLst>
              <a:gd name="adj1" fmla="val 50000"/>
            </a:avLst>
          </a:prstGeom>
          <a:noFill/>
          <a:ln w="9525">
            <a:solidFill>
              <a:schemeClr val="tx1"/>
            </a:solidFill>
            <a:prstDash val="dashDot"/>
            <a:round/>
            <a:headEnd/>
            <a:tailEnd type="triangle" w="med" len="med"/>
          </a:ln>
          <a:extLst>
            <a:ext uri="{909E8E84-426E-40DD-AFC4-6F175D3DCCD1}">
              <a14:hiddenFill xmlns:a14="http://schemas.microsoft.com/office/drawing/2010/main">
                <a:noFill/>
              </a14:hiddenFill>
            </a:ext>
          </a:extLst>
        </p:spPr>
      </p:cxnSp>
      <p:sp>
        <p:nvSpPr>
          <p:cNvPr id="51" name="TextBox 50">
            <a:extLst>
              <a:ext uri="{FF2B5EF4-FFF2-40B4-BE49-F238E27FC236}">
                <a16:creationId xmlns:a16="http://schemas.microsoft.com/office/drawing/2014/main" id="{7EC2F497-988B-E730-1B99-8AE2CC26EE32}"/>
              </a:ext>
            </a:extLst>
          </p:cNvPr>
          <p:cNvSpPr txBox="1">
            <a:spLocks noRot="1" noChangeAspect="1" noMove="1" noResize="1" noEditPoints="1" noAdjustHandles="1" noChangeArrowheads="1" noChangeShapeType="1" noTextEdit="1"/>
          </p:cNvSpPr>
          <p:nvPr/>
        </p:nvSpPr>
        <p:spPr>
          <a:xfrm>
            <a:off x="2843406" y="4568194"/>
            <a:ext cx="658754" cy="461665"/>
          </a:xfrm>
          <a:prstGeom prst="rect">
            <a:avLst/>
          </a:prstGeom>
          <a:blipFill rotWithShape="0">
            <a:blip r:embed="rId5"/>
            <a:stretch>
              <a:fillRect l="-13761" t="-10526" b="-28947"/>
            </a:stretch>
          </a:blipFill>
        </p:spPr>
        <p:txBody>
          <a:bodyPr/>
          <a:lstStyle/>
          <a:p>
            <a:pPr>
              <a:defRPr/>
            </a:pPr>
            <a:r>
              <a:rPr lang="en-US">
                <a:noFill/>
                <a:latin typeface="Tahoma" charset="0"/>
              </a:rPr>
              <a:t> </a:t>
            </a:r>
          </a:p>
        </p:txBody>
      </p:sp>
      <p:cxnSp>
        <p:nvCxnSpPr>
          <p:cNvPr id="81943" name="Straight Connector 23">
            <a:extLst>
              <a:ext uri="{FF2B5EF4-FFF2-40B4-BE49-F238E27FC236}">
                <a16:creationId xmlns:a16="http://schemas.microsoft.com/office/drawing/2014/main" id="{519818B8-8565-93CB-0332-D9E11831EA76}"/>
              </a:ext>
            </a:extLst>
          </p:cNvPr>
          <p:cNvCxnSpPr>
            <a:cxnSpLocks noChangeShapeType="1"/>
          </p:cNvCxnSpPr>
          <p:nvPr/>
        </p:nvCxnSpPr>
        <p:spPr bwMode="auto">
          <a:xfrm flipV="1">
            <a:off x="377825" y="6000750"/>
            <a:ext cx="1731963"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44" name="Straight Connector 24">
            <a:extLst>
              <a:ext uri="{FF2B5EF4-FFF2-40B4-BE49-F238E27FC236}">
                <a16:creationId xmlns:a16="http://schemas.microsoft.com/office/drawing/2014/main" id="{32C7F238-448B-202C-77E0-9FAD16569E8B}"/>
              </a:ext>
            </a:extLst>
          </p:cNvPr>
          <p:cNvCxnSpPr>
            <a:cxnSpLocks noChangeShapeType="1"/>
          </p:cNvCxnSpPr>
          <p:nvPr/>
        </p:nvCxnSpPr>
        <p:spPr bwMode="auto">
          <a:xfrm flipV="1">
            <a:off x="2690813" y="6000750"/>
            <a:ext cx="782637" cy="19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45" name="Straight Connector 25">
            <a:extLst>
              <a:ext uri="{FF2B5EF4-FFF2-40B4-BE49-F238E27FC236}">
                <a16:creationId xmlns:a16="http://schemas.microsoft.com/office/drawing/2014/main" id="{865B6980-845A-3FE7-71E9-A13FDAD4CD02}"/>
              </a:ext>
            </a:extLst>
          </p:cNvPr>
          <p:cNvCxnSpPr>
            <a:cxnSpLocks noChangeShapeType="1"/>
          </p:cNvCxnSpPr>
          <p:nvPr/>
        </p:nvCxnSpPr>
        <p:spPr bwMode="auto">
          <a:xfrm flipV="1">
            <a:off x="3775075" y="5868988"/>
            <a:ext cx="118745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46" name="Straight Connector 26">
            <a:extLst>
              <a:ext uri="{FF2B5EF4-FFF2-40B4-BE49-F238E27FC236}">
                <a16:creationId xmlns:a16="http://schemas.microsoft.com/office/drawing/2014/main" id="{D74E68BE-F21D-B1CE-256A-79FC27F16AFB}"/>
              </a:ext>
            </a:extLst>
          </p:cNvPr>
          <p:cNvCxnSpPr>
            <a:cxnSpLocks noChangeShapeType="1"/>
          </p:cNvCxnSpPr>
          <p:nvPr/>
        </p:nvCxnSpPr>
        <p:spPr bwMode="auto">
          <a:xfrm flipV="1">
            <a:off x="3425825" y="1971675"/>
            <a:ext cx="341313" cy="325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 name="Straight Connector 27">
            <a:extLst>
              <a:ext uri="{FF2B5EF4-FFF2-40B4-BE49-F238E27FC236}">
                <a16:creationId xmlns:a16="http://schemas.microsoft.com/office/drawing/2014/main" id="{52DEE528-EFA9-8BB4-869C-9A34C43DF228}"/>
              </a:ext>
            </a:extLst>
          </p:cNvPr>
          <p:cNvCxnSpPr>
            <a:cxnSpLocks noChangeShapeType="1"/>
          </p:cNvCxnSpPr>
          <p:nvPr/>
        </p:nvCxnSpPr>
        <p:spPr bwMode="auto">
          <a:xfrm flipV="1">
            <a:off x="3775075" y="4565650"/>
            <a:ext cx="800100" cy="145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8" name="Straight Connector 57">
            <a:extLst>
              <a:ext uri="{FF2B5EF4-FFF2-40B4-BE49-F238E27FC236}">
                <a16:creationId xmlns:a16="http://schemas.microsoft.com/office/drawing/2014/main" id="{8035A592-B31F-45E1-8F92-DC20E3C3DDB1}"/>
              </a:ext>
            </a:extLst>
          </p:cNvPr>
          <p:cNvCxnSpPr>
            <a:cxnSpLocks noChangeShapeType="1"/>
          </p:cNvCxnSpPr>
          <p:nvPr/>
        </p:nvCxnSpPr>
        <p:spPr bwMode="auto">
          <a:xfrm>
            <a:off x="3767138" y="1971675"/>
            <a:ext cx="1238250" cy="40481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1949" name="TextBox 30">
            <a:extLst>
              <a:ext uri="{FF2B5EF4-FFF2-40B4-BE49-F238E27FC236}">
                <a16:creationId xmlns:a16="http://schemas.microsoft.com/office/drawing/2014/main" id="{05BA7A0D-ED07-D32F-5D3E-2354AC47BED7}"/>
              </a:ext>
            </a:extLst>
          </p:cNvPr>
          <p:cNvSpPr txBox="1">
            <a:spLocks noChangeArrowheads="1"/>
          </p:cNvSpPr>
          <p:nvPr/>
        </p:nvSpPr>
        <p:spPr bwMode="auto">
          <a:xfrm>
            <a:off x="3767138" y="1739900"/>
            <a:ext cx="40481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i="1">
                <a:latin typeface="Times New Roman" panose="02020603050405020304" pitchFamily="18" charset="0"/>
                <a:cs typeface="Times New Roman" panose="02020603050405020304" pitchFamily="18" charset="0"/>
              </a:rPr>
              <a:t>X</a:t>
            </a:r>
            <a:endParaRPr lang="en-US" altLang="en-US" sz="2800" i="1" baseline="-25000">
              <a:latin typeface="Times New Roman" panose="02020603050405020304" pitchFamily="18" charset="0"/>
              <a:cs typeface="Times New Roman" panose="02020603050405020304" pitchFamily="18" charset="0"/>
            </a:endParaRPr>
          </a:p>
        </p:txBody>
      </p:sp>
      <p:sp>
        <p:nvSpPr>
          <p:cNvPr id="81950" name="TextBox 31">
            <a:extLst>
              <a:ext uri="{FF2B5EF4-FFF2-40B4-BE49-F238E27FC236}">
                <a16:creationId xmlns:a16="http://schemas.microsoft.com/office/drawing/2014/main" id="{800D985D-B256-A530-7A01-E5BF1B88BDDB}"/>
              </a:ext>
            </a:extLst>
          </p:cNvPr>
          <p:cNvSpPr txBox="1">
            <a:spLocks noChangeArrowheads="1"/>
          </p:cNvSpPr>
          <p:nvPr/>
        </p:nvSpPr>
        <p:spPr bwMode="auto">
          <a:xfrm>
            <a:off x="3459163" y="5757863"/>
            <a:ext cx="417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i="1">
                <a:latin typeface="Times New Roman" panose="02020603050405020304" pitchFamily="18" charset="0"/>
                <a:cs typeface="Times New Roman" panose="02020603050405020304" pitchFamily="18" charset="0"/>
              </a:rPr>
              <a:t>e</a:t>
            </a:r>
            <a:r>
              <a:rPr lang="en-US" altLang="en-US" sz="2800"/>
              <a:t>’</a:t>
            </a:r>
          </a:p>
        </p:txBody>
      </p:sp>
      <p:cxnSp>
        <p:nvCxnSpPr>
          <p:cNvPr id="61" name="Straight Connector 60">
            <a:extLst>
              <a:ext uri="{FF2B5EF4-FFF2-40B4-BE49-F238E27FC236}">
                <a16:creationId xmlns:a16="http://schemas.microsoft.com/office/drawing/2014/main" id="{4769AD74-694A-D26B-E5F3-CEC342DCF4B8}"/>
              </a:ext>
            </a:extLst>
          </p:cNvPr>
          <p:cNvCxnSpPr>
            <a:cxnSpLocks noChangeShapeType="1"/>
          </p:cNvCxnSpPr>
          <p:nvPr/>
        </p:nvCxnSpPr>
        <p:spPr bwMode="auto">
          <a:xfrm>
            <a:off x="1824038" y="4278313"/>
            <a:ext cx="1674812" cy="960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2" name="Straight Connector 61">
            <a:extLst>
              <a:ext uri="{FF2B5EF4-FFF2-40B4-BE49-F238E27FC236}">
                <a16:creationId xmlns:a16="http://schemas.microsoft.com/office/drawing/2014/main" id="{7427AD10-0BA3-50D0-D183-6C9443B1454D}"/>
              </a:ext>
            </a:extLst>
          </p:cNvPr>
          <p:cNvCxnSpPr>
            <a:cxnSpLocks noChangeShapeType="1"/>
          </p:cNvCxnSpPr>
          <p:nvPr/>
        </p:nvCxnSpPr>
        <p:spPr bwMode="auto">
          <a:xfrm>
            <a:off x="4090988" y="5540375"/>
            <a:ext cx="957262" cy="368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1953" name="TextBox 49">
            <a:extLst>
              <a:ext uri="{FF2B5EF4-FFF2-40B4-BE49-F238E27FC236}">
                <a16:creationId xmlns:a16="http://schemas.microsoft.com/office/drawing/2014/main" id="{5AECB9B1-02E8-A58A-5584-7F53C07C6B7D}"/>
              </a:ext>
            </a:extLst>
          </p:cNvPr>
          <p:cNvSpPr txBox="1">
            <a:spLocks noChangeArrowheads="1"/>
          </p:cNvSpPr>
          <p:nvPr/>
        </p:nvSpPr>
        <p:spPr bwMode="auto">
          <a:xfrm>
            <a:off x="1436688" y="3995738"/>
            <a:ext cx="384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i="1">
                <a:latin typeface="Times New Roman" panose="02020603050405020304" pitchFamily="18" charset="0"/>
                <a:cs typeface="Times New Roman" panose="02020603050405020304" pitchFamily="18" charset="0"/>
              </a:rPr>
              <a:t>Y</a:t>
            </a:r>
          </a:p>
        </p:txBody>
      </p:sp>
      <p:sp>
        <p:nvSpPr>
          <p:cNvPr id="64" name="TextBox 63">
            <a:extLst>
              <a:ext uri="{FF2B5EF4-FFF2-40B4-BE49-F238E27FC236}">
                <a16:creationId xmlns:a16="http://schemas.microsoft.com/office/drawing/2014/main" id="{E86B7A83-E146-1370-1AE4-C613515A0D45}"/>
              </a:ext>
            </a:extLst>
          </p:cNvPr>
          <p:cNvSpPr txBox="1">
            <a:spLocks noChangeArrowheads="1"/>
          </p:cNvSpPr>
          <p:nvPr/>
        </p:nvSpPr>
        <p:spPr bwMode="auto">
          <a:xfrm>
            <a:off x="3703638" y="5202238"/>
            <a:ext cx="342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b="1" i="1">
                <a:latin typeface="Times New Roman" panose="02020603050405020304" pitchFamily="18" charset="0"/>
                <a:cs typeface="Times New Roman" panose="02020603050405020304" pitchFamily="18" charset="0"/>
              </a:rPr>
              <a:t>y</a:t>
            </a:r>
          </a:p>
        </p:txBody>
      </p:sp>
      <p:cxnSp>
        <p:nvCxnSpPr>
          <p:cNvPr id="68" name="Straight Connector 67">
            <a:extLst>
              <a:ext uri="{FF2B5EF4-FFF2-40B4-BE49-F238E27FC236}">
                <a16:creationId xmlns:a16="http://schemas.microsoft.com/office/drawing/2014/main" id="{27969A56-5E25-196E-43E2-904D6729917B}"/>
              </a:ext>
            </a:extLst>
          </p:cNvPr>
          <p:cNvCxnSpPr>
            <a:cxnSpLocks noChangeShapeType="1"/>
          </p:cNvCxnSpPr>
          <p:nvPr/>
        </p:nvCxnSpPr>
        <p:spPr bwMode="auto">
          <a:xfrm>
            <a:off x="1271588" y="5092700"/>
            <a:ext cx="3587750" cy="776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9" name="TextBox 68">
            <a:extLst>
              <a:ext uri="{FF2B5EF4-FFF2-40B4-BE49-F238E27FC236}">
                <a16:creationId xmlns:a16="http://schemas.microsoft.com/office/drawing/2014/main" id="{CEC4A0AB-B96A-E7A0-CFE6-4773A0524BC9}"/>
              </a:ext>
            </a:extLst>
          </p:cNvPr>
          <p:cNvSpPr txBox="1">
            <a:spLocks noRot="1" noChangeAspect="1" noMove="1" noResize="1" noEditPoints="1" noAdjustHandles="1" noChangeArrowheads="1" noChangeShapeType="1" noTextEdit="1"/>
          </p:cNvSpPr>
          <p:nvPr/>
        </p:nvSpPr>
        <p:spPr>
          <a:xfrm>
            <a:off x="4152592" y="1665684"/>
            <a:ext cx="943592" cy="646972"/>
          </a:xfrm>
          <a:prstGeom prst="rect">
            <a:avLst/>
          </a:prstGeom>
          <a:blipFill rotWithShape="0">
            <a:blip r:embed="rId6"/>
            <a:stretch>
              <a:fillRect b="-943"/>
            </a:stretch>
          </a:blipFill>
        </p:spPr>
        <p:txBody>
          <a:bodyPr/>
          <a:lstStyle/>
          <a:p>
            <a:pPr>
              <a:defRPr/>
            </a:pPr>
            <a:r>
              <a:rPr lang="en-US">
                <a:noFill/>
                <a:latin typeface="Tahoma" charset="0"/>
              </a:rPr>
              <a:t> </a:t>
            </a:r>
          </a:p>
        </p:txBody>
      </p:sp>
      <p:cxnSp>
        <p:nvCxnSpPr>
          <p:cNvPr id="71" name="Curved Connector 70">
            <a:extLst>
              <a:ext uri="{FF2B5EF4-FFF2-40B4-BE49-F238E27FC236}">
                <a16:creationId xmlns:a16="http://schemas.microsoft.com/office/drawing/2014/main" id="{F012ADD3-3EAE-54E7-B34F-5A1859D41585}"/>
              </a:ext>
            </a:extLst>
          </p:cNvPr>
          <p:cNvCxnSpPr>
            <a:cxnSpLocks noChangeShapeType="1"/>
            <a:stCxn id="81937" idx="3"/>
            <a:endCxn id="47" idx="1"/>
          </p:cNvCxnSpPr>
          <p:nvPr/>
        </p:nvCxnSpPr>
        <p:spPr bwMode="auto">
          <a:xfrm flipV="1">
            <a:off x="1233488" y="4567238"/>
            <a:ext cx="3341687" cy="411162"/>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2" name="TextBox 71">
            <a:extLst>
              <a:ext uri="{FF2B5EF4-FFF2-40B4-BE49-F238E27FC236}">
                <a16:creationId xmlns:a16="http://schemas.microsoft.com/office/drawing/2014/main" id="{0F3D3951-1867-DBDE-E726-9E81C1F86BE6}"/>
              </a:ext>
            </a:extLst>
          </p:cNvPr>
          <p:cNvSpPr txBox="1">
            <a:spLocks noRot="1" noChangeAspect="1" noMove="1" noResize="1" noEditPoints="1" noAdjustHandles="1" noChangeArrowheads="1" noChangeShapeType="1" noTextEdit="1"/>
          </p:cNvSpPr>
          <p:nvPr/>
        </p:nvSpPr>
        <p:spPr>
          <a:xfrm>
            <a:off x="3200084" y="4198263"/>
            <a:ext cx="551689" cy="430887"/>
          </a:xfrm>
          <a:prstGeom prst="rect">
            <a:avLst/>
          </a:prstGeom>
          <a:blipFill rotWithShape="0">
            <a:blip r:embed="rId7"/>
            <a:stretch>
              <a:fillRect/>
            </a:stretch>
          </a:blipFill>
        </p:spPr>
        <p:txBody>
          <a:bodyPr/>
          <a:lstStyle/>
          <a:p>
            <a:pPr>
              <a:defRPr/>
            </a:pPr>
            <a:r>
              <a:rPr lang="en-US">
                <a:noFill/>
                <a:latin typeface="Tahoma" charset="0"/>
              </a:rPr>
              <a:t> </a:t>
            </a:r>
          </a:p>
        </p:txBody>
      </p:sp>
      <p:sp>
        <p:nvSpPr>
          <p:cNvPr id="73" name="TextBox 72">
            <a:extLst>
              <a:ext uri="{FF2B5EF4-FFF2-40B4-BE49-F238E27FC236}">
                <a16:creationId xmlns:a16="http://schemas.microsoft.com/office/drawing/2014/main" id="{C4BE897A-509F-89FC-F49A-D0EBACD30ADD}"/>
              </a:ext>
            </a:extLst>
          </p:cNvPr>
          <p:cNvSpPr txBox="1">
            <a:spLocks noChangeArrowheads="1"/>
          </p:cNvSpPr>
          <p:nvPr/>
        </p:nvSpPr>
        <p:spPr bwMode="auto">
          <a:xfrm>
            <a:off x="4162425" y="5135563"/>
            <a:ext cx="269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i="1">
                <a:latin typeface="Times New Roman" panose="02020603050405020304" pitchFamily="18" charset="0"/>
                <a:cs typeface="Times New Roman" panose="02020603050405020304" pitchFamily="18" charset="0"/>
              </a:rPr>
              <a:t>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7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49CC63-D006-F3F9-2E93-6D90EC03819E}"/>
              </a:ext>
            </a:extLst>
          </p:cNvPr>
          <p:cNvPicPr>
            <a:picLocks noChangeAspect="1"/>
          </p:cNvPicPr>
          <p:nvPr/>
        </p:nvPicPr>
        <p:blipFill>
          <a:blip r:embed="rId2"/>
          <a:stretch>
            <a:fillRect/>
          </a:stretch>
        </p:blipFill>
        <p:spPr>
          <a:xfrm>
            <a:off x="-1" y="762000"/>
            <a:ext cx="9086527" cy="4953000"/>
          </a:xfrm>
          <a:prstGeom prst="rect">
            <a:avLst/>
          </a:prstGeom>
        </p:spPr>
      </p:pic>
    </p:spTree>
    <p:extLst>
      <p:ext uri="{BB962C8B-B14F-4D97-AF65-F5344CB8AC3E}">
        <p14:creationId xmlns:p14="http://schemas.microsoft.com/office/powerpoint/2010/main" val="2372995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board with writing on it&#10;&#10;Description automatically generated">
            <a:extLst>
              <a:ext uri="{FF2B5EF4-FFF2-40B4-BE49-F238E27FC236}">
                <a16:creationId xmlns:a16="http://schemas.microsoft.com/office/drawing/2014/main" id="{1595E53B-5BF0-4542-73C1-7CB84BD78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 y="914400"/>
            <a:ext cx="8978441" cy="4572000"/>
          </a:xfrm>
          <a:prstGeom prst="rect">
            <a:avLst/>
          </a:prstGeom>
        </p:spPr>
      </p:pic>
    </p:spTree>
    <p:extLst>
      <p:ext uri="{BB962C8B-B14F-4D97-AF65-F5344CB8AC3E}">
        <p14:creationId xmlns:p14="http://schemas.microsoft.com/office/powerpoint/2010/main" val="2027092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60799E83-EE12-8CAF-DF3D-8253D2097D73}"/>
              </a:ext>
            </a:extLst>
          </p:cNvPr>
          <p:cNvSpPr>
            <a:spLocks noGrp="1" noChangeArrowheads="1"/>
          </p:cNvSpPr>
          <p:nvPr>
            <p:ph type="title"/>
          </p:nvPr>
        </p:nvSpPr>
        <p:spPr>
          <a:xfrm>
            <a:off x="1138238" y="633413"/>
            <a:ext cx="4772025" cy="1143000"/>
          </a:xfrm>
        </p:spPr>
        <p:txBody>
          <a:bodyPr/>
          <a:lstStyle/>
          <a:p>
            <a:r>
              <a:rPr lang="en-US" altLang="en-US"/>
              <a:t>Epipolar Geometry</a:t>
            </a:r>
          </a:p>
        </p:txBody>
      </p:sp>
      <p:grpSp>
        <p:nvGrpSpPr>
          <p:cNvPr id="82946" name="Group 34">
            <a:extLst>
              <a:ext uri="{FF2B5EF4-FFF2-40B4-BE49-F238E27FC236}">
                <a16:creationId xmlns:a16="http://schemas.microsoft.com/office/drawing/2014/main" id="{B4A39AB0-F769-3CA0-1362-982FD164FC12}"/>
              </a:ext>
            </a:extLst>
          </p:cNvPr>
          <p:cNvGrpSpPr>
            <a:grpSpLocks/>
          </p:cNvGrpSpPr>
          <p:nvPr/>
        </p:nvGrpSpPr>
        <p:grpSpPr bwMode="auto">
          <a:xfrm>
            <a:off x="1676400" y="2057400"/>
            <a:ext cx="4953000" cy="3505200"/>
            <a:chOff x="2971800" y="2590800"/>
            <a:chExt cx="4953000" cy="3504686"/>
          </a:xfrm>
        </p:grpSpPr>
        <p:sp>
          <p:nvSpPr>
            <p:cNvPr id="82956" name="TextBox 57">
              <a:extLst>
                <a:ext uri="{FF2B5EF4-FFF2-40B4-BE49-F238E27FC236}">
                  <a16:creationId xmlns:a16="http://schemas.microsoft.com/office/drawing/2014/main" id="{BFCFF881-5249-58F7-16D3-6662C06E05AE}"/>
                </a:ext>
              </a:extLst>
            </p:cNvPr>
            <p:cNvSpPr txBox="1">
              <a:spLocks noChangeArrowheads="1"/>
            </p:cNvSpPr>
            <p:nvPr/>
          </p:nvSpPr>
          <p:spPr bwMode="auto">
            <a:xfrm>
              <a:off x="3002651" y="5464540"/>
              <a:ext cx="481130" cy="523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i="1">
                  <a:latin typeface="Times New Roman" panose="02020603050405020304" pitchFamily="18" charset="0"/>
                  <a:cs typeface="Times New Roman" panose="02020603050405020304" pitchFamily="18" charset="0"/>
                </a:rPr>
                <a:t>C</a:t>
              </a:r>
            </a:p>
          </p:txBody>
        </p:sp>
        <p:sp>
          <p:nvSpPr>
            <p:cNvPr id="82957" name="Parallelogram 2">
              <a:extLst>
                <a:ext uri="{FF2B5EF4-FFF2-40B4-BE49-F238E27FC236}">
                  <a16:creationId xmlns:a16="http://schemas.microsoft.com/office/drawing/2014/main" id="{81525475-D1B6-103A-AD68-4F8BA32B0765}"/>
                </a:ext>
              </a:extLst>
            </p:cNvPr>
            <p:cNvSpPr>
              <a:spLocks noChangeArrowheads="1"/>
            </p:cNvSpPr>
            <p:nvPr/>
          </p:nvSpPr>
          <p:spPr bwMode="auto">
            <a:xfrm>
              <a:off x="3898972" y="2590800"/>
              <a:ext cx="3459696" cy="1173423"/>
            </a:xfrm>
            <a:prstGeom prst="parallelogram">
              <a:avLst>
                <a:gd name="adj" fmla="val 2500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n-US" altLang="en-US" sz="2800"/>
            </a:p>
          </p:txBody>
        </p:sp>
        <p:cxnSp>
          <p:nvCxnSpPr>
            <p:cNvPr id="82958" name="Straight Connector 5">
              <a:extLst>
                <a:ext uri="{FF2B5EF4-FFF2-40B4-BE49-F238E27FC236}">
                  <a16:creationId xmlns:a16="http://schemas.microsoft.com/office/drawing/2014/main" id="{6624054A-5D0D-4C57-65AD-554096C73450}"/>
                </a:ext>
              </a:extLst>
            </p:cNvPr>
            <p:cNvCxnSpPr>
              <a:cxnSpLocks noChangeShapeType="1"/>
            </p:cNvCxnSpPr>
            <p:nvPr/>
          </p:nvCxnSpPr>
          <p:spPr bwMode="auto">
            <a:xfrm>
              <a:off x="2971800" y="4116249"/>
              <a:ext cx="0" cy="99740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2959" name="Straight Connector 7">
              <a:extLst>
                <a:ext uri="{FF2B5EF4-FFF2-40B4-BE49-F238E27FC236}">
                  <a16:creationId xmlns:a16="http://schemas.microsoft.com/office/drawing/2014/main" id="{AB3E2D31-CF7E-2A24-9B1F-F22C82BA48B0}"/>
                </a:ext>
              </a:extLst>
            </p:cNvPr>
            <p:cNvCxnSpPr>
              <a:cxnSpLocks noChangeShapeType="1"/>
            </p:cNvCxnSpPr>
            <p:nvPr/>
          </p:nvCxnSpPr>
          <p:spPr bwMode="auto">
            <a:xfrm>
              <a:off x="2971800" y="4116249"/>
              <a:ext cx="2241266" cy="46936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2960" name="Straight Connector 9">
              <a:extLst>
                <a:ext uri="{FF2B5EF4-FFF2-40B4-BE49-F238E27FC236}">
                  <a16:creationId xmlns:a16="http://schemas.microsoft.com/office/drawing/2014/main" id="{8239B728-6CF0-5F87-1BC9-CAB4B4B05F72}"/>
                </a:ext>
              </a:extLst>
            </p:cNvPr>
            <p:cNvCxnSpPr>
              <a:cxnSpLocks noChangeShapeType="1"/>
            </p:cNvCxnSpPr>
            <p:nvPr/>
          </p:nvCxnSpPr>
          <p:spPr bwMode="auto">
            <a:xfrm>
              <a:off x="5213067" y="4585618"/>
              <a:ext cx="0" cy="111475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2961" name="Straight Connector 11">
              <a:extLst>
                <a:ext uri="{FF2B5EF4-FFF2-40B4-BE49-F238E27FC236}">
                  <a16:creationId xmlns:a16="http://schemas.microsoft.com/office/drawing/2014/main" id="{357FE0DA-CCE2-B147-F8FA-54ADBB5FBD78}"/>
                </a:ext>
              </a:extLst>
            </p:cNvPr>
            <p:cNvCxnSpPr>
              <a:cxnSpLocks noChangeShapeType="1"/>
            </p:cNvCxnSpPr>
            <p:nvPr/>
          </p:nvCxnSpPr>
          <p:spPr bwMode="auto">
            <a:xfrm>
              <a:off x="2971800" y="5113658"/>
              <a:ext cx="2241266" cy="58671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2962" name="Straight Connector 14">
              <a:extLst>
                <a:ext uri="{FF2B5EF4-FFF2-40B4-BE49-F238E27FC236}">
                  <a16:creationId xmlns:a16="http://schemas.microsoft.com/office/drawing/2014/main" id="{36C532DC-5EEB-B1B2-63A3-B8D648CD7D90}"/>
                </a:ext>
              </a:extLst>
            </p:cNvPr>
            <p:cNvCxnSpPr>
              <a:cxnSpLocks noChangeShapeType="1"/>
            </p:cNvCxnSpPr>
            <p:nvPr/>
          </p:nvCxnSpPr>
          <p:spPr bwMode="auto">
            <a:xfrm>
              <a:off x="5858374" y="4702961"/>
              <a:ext cx="0" cy="99740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2963" name="Straight Connector 16">
              <a:extLst>
                <a:ext uri="{FF2B5EF4-FFF2-40B4-BE49-F238E27FC236}">
                  <a16:creationId xmlns:a16="http://schemas.microsoft.com/office/drawing/2014/main" id="{64322413-EED4-86D4-9DAB-85F523A1EA92}"/>
                </a:ext>
              </a:extLst>
            </p:cNvPr>
            <p:cNvCxnSpPr>
              <a:cxnSpLocks noChangeShapeType="1"/>
            </p:cNvCxnSpPr>
            <p:nvPr/>
          </p:nvCxnSpPr>
          <p:spPr bwMode="auto">
            <a:xfrm flipV="1">
              <a:off x="5818842" y="4116249"/>
              <a:ext cx="1539826" cy="61604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2964" name="Straight Connector 19">
              <a:extLst>
                <a:ext uri="{FF2B5EF4-FFF2-40B4-BE49-F238E27FC236}">
                  <a16:creationId xmlns:a16="http://schemas.microsoft.com/office/drawing/2014/main" id="{FD0E3525-8CEE-54BF-AAD9-E9064C297A46}"/>
                </a:ext>
              </a:extLst>
            </p:cNvPr>
            <p:cNvCxnSpPr>
              <a:cxnSpLocks noChangeShapeType="1"/>
            </p:cNvCxnSpPr>
            <p:nvPr/>
          </p:nvCxnSpPr>
          <p:spPr bwMode="auto">
            <a:xfrm>
              <a:off x="7358668" y="4116249"/>
              <a:ext cx="0" cy="99740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2965" name="Straight Connector 21">
              <a:extLst>
                <a:ext uri="{FF2B5EF4-FFF2-40B4-BE49-F238E27FC236}">
                  <a16:creationId xmlns:a16="http://schemas.microsoft.com/office/drawing/2014/main" id="{ECFC8B3A-A8FA-6231-33B4-77F4F8B6C3F7}"/>
                </a:ext>
              </a:extLst>
            </p:cNvPr>
            <p:cNvCxnSpPr>
              <a:cxnSpLocks noChangeShapeType="1"/>
            </p:cNvCxnSpPr>
            <p:nvPr/>
          </p:nvCxnSpPr>
          <p:spPr bwMode="auto">
            <a:xfrm flipV="1">
              <a:off x="5818842" y="5113658"/>
              <a:ext cx="1539826" cy="58671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2966" name="Straight Connector 24">
              <a:extLst>
                <a:ext uri="{FF2B5EF4-FFF2-40B4-BE49-F238E27FC236}">
                  <a16:creationId xmlns:a16="http://schemas.microsoft.com/office/drawing/2014/main" id="{5BE231E0-F61F-A0D2-55F6-184168679866}"/>
                </a:ext>
              </a:extLst>
            </p:cNvPr>
            <p:cNvCxnSpPr>
              <a:cxnSpLocks noChangeShapeType="1"/>
            </p:cNvCxnSpPr>
            <p:nvPr/>
          </p:nvCxnSpPr>
          <p:spPr bwMode="auto">
            <a:xfrm flipH="1">
              <a:off x="4355678" y="3236182"/>
              <a:ext cx="1006457" cy="10560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2967" name="Straight Connector 26">
              <a:extLst>
                <a:ext uri="{FF2B5EF4-FFF2-40B4-BE49-F238E27FC236}">
                  <a16:creationId xmlns:a16="http://schemas.microsoft.com/office/drawing/2014/main" id="{B2F74639-BB14-75E3-398A-48685027616B}"/>
                </a:ext>
              </a:extLst>
            </p:cNvPr>
            <p:cNvCxnSpPr>
              <a:cxnSpLocks noChangeShapeType="1"/>
            </p:cNvCxnSpPr>
            <p:nvPr/>
          </p:nvCxnSpPr>
          <p:spPr bwMode="auto">
            <a:xfrm flipH="1">
              <a:off x="3302700" y="4761632"/>
              <a:ext cx="738461" cy="8213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2968" name="Straight Connector 29">
              <a:extLst>
                <a:ext uri="{FF2B5EF4-FFF2-40B4-BE49-F238E27FC236}">
                  <a16:creationId xmlns:a16="http://schemas.microsoft.com/office/drawing/2014/main" id="{863C1813-26E6-7C15-4A69-5544C8A1A655}"/>
                </a:ext>
              </a:extLst>
            </p:cNvPr>
            <p:cNvCxnSpPr>
              <a:cxnSpLocks noChangeShapeType="1"/>
            </p:cNvCxnSpPr>
            <p:nvPr/>
          </p:nvCxnSpPr>
          <p:spPr bwMode="auto">
            <a:xfrm>
              <a:off x="5362135" y="3236182"/>
              <a:ext cx="1006457" cy="12320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2969" name="Straight Connector 31">
              <a:extLst>
                <a:ext uri="{FF2B5EF4-FFF2-40B4-BE49-F238E27FC236}">
                  <a16:creationId xmlns:a16="http://schemas.microsoft.com/office/drawing/2014/main" id="{AA56A778-9060-44D6-5066-0180435CC99D}"/>
                </a:ext>
              </a:extLst>
            </p:cNvPr>
            <p:cNvCxnSpPr>
              <a:cxnSpLocks noChangeShapeType="1"/>
            </p:cNvCxnSpPr>
            <p:nvPr/>
          </p:nvCxnSpPr>
          <p:spPr bwMode="auto">
            <a:xfrm>
              <a:off x="6557303" y="4761632"/>
              <a:ext cx="566132" cy="7040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2970" name="Straight Connector 44">
              <a:extLst>
                <a:ext uri="{FF2B5EF4-FFF2-40B4-BE49-F238E27FC236}">
                  <a16:creationId xmlns:a16="http://schemas.microsoft.com/office/drawing/2014/main" id="{8663C3DC-83A7-3F01-F62C-FCCB0E6C29A2}"/>
                </a:ext>
              </a:extLst>
            </p:cNvPr>
            <p:cNvCxnSpPr>
              <a:cxnSpLocks noChangeShapeType="1"/>
            </p:cNvCxnSpPr>
            <p:nvPr/>
          </p:nvCxnSpPr>
          <p:spPr bwMode="auto">
            <a:xfrm>
              <a:off x="3302700" y="5597695"/>
              <a:ext cx="1744918" cy="14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2971" name="Straight Connector 53">
              <a:extLst>
                <a:ext uri="{FF2B5EF4-FFF2-40B4-BE49-F238E27FC236}">
                  <a16:creationId xmlns:a16="http://schemas.microsoft.com/office/drawing/2014/main" id="{13CA7D9F-0094-8155-7978-6BB1E1338C0F}"/>
                </a:ext>
              </a:extLst>
            </p:cNvPr>
            <p:cNvCxnSpPr>
              <a:cxnSpLocks noChangeShapeType="1"/>
            </p:cNvCxnSpPr>
            <p:nvPr/>
          </p:nvCxnSpPr>
          <p:spPr bwMode="auto">
            <a:xfrm flipV="1">
              <a:off x="5213066" y="5576916"/>
              <a:ext cx="645306" cy="6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2972" name="Straight Connector 56">
              <a:extLst>
                <a:ext uri="{FF2B5EF4-FFF2-40B4-BE49-F238E27FC236}">
                  <a16:creationId xmlns:a16="http://schemas.microsoft.com/office/drawing/2014/main" id="{CEB4C248-9AFB-2AC6-E48A-A9EE69B3F75B}"/>
                </a:ext>
              </a:extLst>
            </p:cNvPr>
            <p:cNvCxnSpPr>
              <a:cxnSpLocks noChangeShapeType="1"/>
            </p:cNvCxnSpPr>
            <p:nvPr/>
          </p:nvCxnSpPr>
          <p:spPr bwMode="auto">
            <a:xfrm flipV="1">
              <a:off x="5991171" y="5465685"/>
              <a:ext cx="1132264" cy="111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2973" name="TextBox 58">
              <a:extLst>
                <a:ext uri="{FF2B5EF4-FFF2-40B4-BE49-F238E27FC236}">
                  <a16:creationId xmlns:a16="http://schemas.microsoft.com/office/drawing/2014/main" id="{951DAA03-C492-3488-380E-A2B8993584F1}"/>
                </a:ext>
              </a:extLst>
            </p:cNvPr>
            <p:cNvSpPr txBox="1">
              <a:spLocks noChangeArrowheads="1"/>
            </p:cNvSpPr>
            <p:nvPr/>
          </p:nvSpPr>
          <p:spPr bwMode="auto">
            <a:xfrm>
              <a:off x="7123435" y="5330105"/>
              <a:ext cx="801365" cy="523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i="1">
                  <a:latin typeface="Times New Roman" panose="02020603050405020304" pitchFamily="18" charset="0"/>
                  <a:cs typeface="Times New Roman" panose="02020603050405020304" pitchFamily="18" charset="0"/>
                </a:rPr>
                <a:t>C</a:t>
              </a:r>
              <a:r>
                <a:rPr lang="en-US" altLang="en-US" sz="2800"/>
                <a:t>’</a:t>
              </a:r>
            </a:p>
          </p:txBody>
        </p:sp>
        <p:sp>
          <p:nvSpPr>
            <p:cNvPr id="82974" name="TextBox 59">
              <a:extLst>
                <a:ext uri="{FF2B5EF4-FFF2-40B4-BE49-F238E27FC236}">
                  <a16:creationId xmlns:a16="http://schemas.microsoft.com/office/drawing/2014/main" id="{0FB9D397-FFA7-7646-4048-62ACD942FC80}"/>
                </a:ext>
              </a:extLst>
            </p:cNvPr>
            <p:cNvSpPr txBox="1">
              <a:spLocks noChangeArrowheads="1"/>
            </p:cNvSpPr>
            <p:nvPr/>
          </p:nvSpPr>
          <p:spPr bwMode="auto">
            <a:xfrm>
              <a:off x="5535719" y="3008473"/>
              <a:ext cx="324470" cy="40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a:t>X</a:t>
              </a:r>
            </a:p>
          </p:txBody>
        </p:sp>
        <p:sp>
          <p:nvSpPr>
            <p:cNvPr id="82975" name="TextBox 60">
              <a:extLst>
                <a:ext uri="{FF2B5EF4-FFF2-40B4-BE49-F238E27FC236}">
                  <a16:creationId xmlns:a16="http://schemas.microsoft.com/office/drawing/2014/main" id="{316A33F5-08C2-158A-C31B-1F02A5EF767E}"/>
                </a:ext>
              </a:extLst>
            </p:cNvPr>
            <p:cNvSpPr txBox="1">
              <a:spLocks noChangeArrowheads="1"/>
            </p:cNvSpPr>
            <p:nvPr/>
          </p:nvSpPr>
          <p:spPr bwMode="auto">
            <a:xfrm>
              <a:off x="3626390" y="4431041"/>
              <a:ext cx="497495" cy="54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i="1">
                  <a:latin typeface="Times New Roman" panose="02020603050405020304" pitchFamily="18" charset="0"/>
                  <a:cs typeface="Times New Roman" panose="02020603050405020304" pitchFamily="18" charset="0"/>
                </a:rPr>
                <a:t>x</a:t>
              </a:r>
            </a:p>
          </p:txBody>
        </p:sp>
        <p:sp>
          <p:nvSpPr>
            <p:cNvPr id="82976" name="TextBox 61">
              <a:extLst>
                <a:ext uri="{FF2B5EF4-FFF2-40B4-BE49-F238E27FC236}">
                  <a16:creationId xmlns:a16="http://schemas.microsoft.com/office/drawing/2014/main" id="{9D3C005C-5752-6103-4454-02404E266123}"/>
                </a:ext>
              </a:extLst>
            </p:cNvPr>
            <p:cNvSpPr txBox="1">
              <a:spLocks noChangeArrowheads="1"/>
            </p:cNvSpPr>
            <p:nvPr/>
          </p:nvSpPr>
          <p:spPr bwMode="auto">
            <a:xfrm>
              <a:off x="6656388" y="4465363"/>
              <a:ext cx="652462" cy="52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i="1">
                  <a:latin typeface="Times New Roman" panose="02020603050405020304" pitchFamily="18" charset="0"/>
                  <a:cs typeface="Times New Roman" panose="02020603050405020304" pitchFamily="18" charset="0"/>
                </a:rPr>
                <a:t>x</a:t>
              </a:r>
              <a:r>
                <a:rPr lang="en-US" altLang="en-US" sz="2800" i="1">
                  <a:cs typeface="Times New Roman" panose="02020603050405020304" pitchFamily="18" charset="0"/>
                </a:rPr>
                <a:t>’</a:t>
              </a:r>
            </a:p>
          </p:txBody>
        </p:sp>
        <p:sp>
          <p:nvSpPr>
            <p:cNvPr id="82977" name="TextBox 62">
              <a:extLst>
                <a:ext uri="{FF2B5EF4-FFF2-40B4-BE49-F238E27FC236}">
                  <a16:creationId xmlns:a16="http://schemas.microsoft.com/office/drawing/2014/main" id="{F3D19C8C-76F1-5605-A699-98F07D7F3D11}"/>
                </a:ext>
              </a:extLst>
            </p:cNvPr>
            <p:cNvSpPr txBox="1">
              <a:spLocks noChangeArrowheads="1"/>
            </p:cNvSpPr>
            <p:nvPr/>
          </p:nvSpPr>
          <p:spPr bwMode="auto">
            <a:xfrm>
              <a:off x="4828127" y="5572266"/>
              <a:ext cx="4612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i="1">
                  <a:latin typeface="Times New Roman" panose="02020603050405020304" pitchFamily="18" charset="0"/>
                  <a:cs typeface="Times New Roman" panose="02020603050405020304" pitchFamily="18" charset="0"/>
                </a:rPr>
                <a:t>e</a:t>
              </a:r>
            </a:p>
          </p:txBody>
        </p:sp>
        <p:sp>
          <p:nvSpPr>
            <p:cNvPr id="82978" name="TextBox 63">
              <a:extLst>
                <a:ext uri="{FF2B5EF4-FFF2-40B4-BE49-F238E27FC236}">
                  <a16:creationId xmlns:a16="http://schemas.microsoft.com/office/drawing/2014/main" id="{63569003-EAFA-14A5-0512-CDE81776DE7C}"/>
                </a:ext>
              </a:extLst>
            </p:cNvPr>
            <p:cNvSpPr txBox="1">
              <a:spLocks noChangeArrowheads="1"/>
            </p:cNvSpPr>
            <p:nvPr/>
          </p:nvSpPr>
          <p:spPr bwMode="auto">
            <a:xfrm>
              <a:off x="5934075" y="5498674"/>
              <a:ext cx="620713" cy="52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i="1">
                  <a:latin typeface="Times New Roman" panose="02020603050405020304" pitchFamily="18" charset="0"/>
                  <a:cs typeface="Times New Roman" panose="02020603050405020304" pitchFamily="18" charset="0"/>
                </a:rPr>
                <a:t>e</a:t>
              </a:r>
              <a:r>
                <a:rPr lang="en-US" altLang="en-US" sz="2800" i="1">
                  <a:cs typeface="Times New Roman" panose="02020603050405020304" pitchFamily="18" charset="0"/>
                </a:rPr>
                <a:t>’</a:t>
              </a:r>
            </a:p>
          </p:txBody>
        </p:sp>
        <p:cxnSp>
          <p:nvCxnSpPr>
            <p:cNvPr id="82979" name="Straight Connector 65">
              <a:extLst>
                <a:ext uri="{FF2B5EF4-FFF2-40B4-BE49-F238E27FC236}">
                  <a16:creationId xmlns:a16="http://schemas.microsoft.com/office/drawing/2014/main" id="{6F3317F3-C5AA-BEC4-F6FE-248B1368D869}"/>
                </a:ext>
              </a:extLst>
            </p:cNvPr>
            <p:cNvCxnSpPr>
              <a:cxnSpLocks noChangeShapeType="1"/>
            </p:cNvCxnSpPr>
            <p:nvPr/>
          </p:nvCxnSpPr>
          <p:spPr bwMode="auto">
            <a:xfrm>
              <a:off x="4049913" y="4791627"/>
              <a:ext cx="997705" cy="8300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2980" name="Straight Connector 68">
              <a:extLst>
                <a:ext uri="{FF2B5EF4-FFF2-40B4-BE49-F238E27FC236}">
                  <a16:creationId xmlns:a16="http://schemas.microsoft.com/office/drawing/2014/main" id="{751D52A4-D4C1-F1F9-0EE7-861A160375B3}"/>
                </a:ext>
              </a:extLst>
            </p:cNvPr>
            <p:cNvCxnSpPr>
              <a:cxnSpLocks noChangeShapeType="1"/>
            </p:cNvCxnSpPr>
            <p:nvPr/>
          </p:nvCxnSpPr>
          <p:spPr bwMode="auto">
            <a:xfrm flipH="1">
              <a:off x="5991171" y="4761632"/>
              <a:ext cx="566132" cy="8213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2981" name="TextBox 76">
              <a:extLst>
                <a:ext uri="{FF2B5EF4-FFF2-40B4-BE49-F238E27FC236}">
                  <a16:creationId xmlns:a16="http://schemas.microsoft.com/office/drawing/2014/main" id="{2CBAE1B7-E3A1-CAAE-18F5-72989B9F5988}"/>
                </a:ext>
              </a:extLst>
            </p:cNvPr>
            <p:cNvSpPr txBox="1">
              <a:spLocks noChangeArrowheads="1"/>
            </p:cNvSpPr>
            <p:nvPr/>
          </p:nvSpPr>
          <p:spPr bwMode="auto">
            <a:xfrm>
              <a:off x="4538683" y="4726598"/>
              <a:ext cx="234487" cy="40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i="1">
                  <a:latin typeface="Times New Roman" panose="02020603050405020304" pitchFamily="18" charset="0"/>
                  <a:cs typeface="Times New Roman" panose="02020603050405020304" pitchFamily="18" charset="0"/>
                </a:rPr>
                <a:t>l</a:t>
              </a:r>
            </a:p>
          </p:txBody>
        </p:sp>
        <p:sp>
          <p:nvSpPr>
            <p:cNvPr id="82982" name="TextBox 49">
              <a:extLst>
                <a:ext uri="{FF2B5EF4-FFF2-40B4-BE49-F238E27FC236}">
                  <a16:creationId xmlns:a16="http://schemas.microsoft.com/office/drawing/2014/main" id="{D06917DF-1350-0AFD-A893-87A51432C629}"/>
                </a:ext>
              </a:extLst>
            </p:cNvPr>
            <p:cNvSpPr txBox="1">
              <a:spLocks noChangeArrowheads="1"/>
            </p:cNvSpPr>
            <p:nvPr/>
          </p:nvSpPr>
          <p:spPr bwMode="auto">
            <a:xfrm>
              <a:off x="6015038" y="4703453"/>
              <a:ext cx="358775" cy="522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i="1">
                  <a:latin typeface="Times New Roman" panose="02020603050405020304" pitchFamily="18" charset="0"/>
                  <a:cs typeface="Times New Roman" panose="02020603050405020304" pitchFamily="18" charset="0"/>
                </a:rPr>
                <a:t>l</a:t>
              </a:r>
              <a:r>
                <a:rPr lang="en-US" altLang="en-US" sz="2800" i="1">
                  <a:cs typeface="Times New Roman" panose="02020603050405020304" pitchFamily="18" charset="0"/>
                </a:rPr>
                <a:t>’</a:t>
              </a:r>
            </a:p>
          </p:txBody>
        </p:sp>
      </p:grpSp>
      <p:sp>
        <p:nvSpPr>
          <p:cNvPr id="36" name="TextBox 35">
            <a:extLst>
              <a:ext uri="{FF2B5EF4-FFF2-40B4-BE49-F238E27FC236}">
                <a16:creationId xmlns:a16="http://schemas.microsoft.com/office/drawing/2014/main" id="{06D057E2-7916-4C5F-9EDD-EB389FDDA640}"/>
              </a:ext>
            </a:extLst>
          </p:cNvPr>
          <p:cNvSpPr txBox="1">
            <a:spLocks noRot="1" noChangeAspect="1" noMove="1" noResize="1" noEditPoints="1" noAdjustHandles="1" noChangeArrowheads="1" noChangeShapeType="1" noTextEdit="1"/>
          </p:cNvSpPr>
          <p:nvPr/>
        </p:nvSpPr>
        <p:spPr>
          <a:xfrm>
            <a:off x="6972732" y="2057400"/>
            <a:ext cx="1454565" cy="861774"/>
          </a:xfrm>
          <a:prstGeom prst="rect">
            <a:avLst/>
          </a:prstGeom>
          <a:blipFill rotWithShape="0">
            <a:blip r:embed="rId2"/>
            <a:stretch>
              <a:fillRect/>
            </a:stretch>
          </a:blipFill>
        </p:spPr>
        <p:txBody>
          <a:bodyPr/>
          <a:lstStyle/>
          <a:p>
            <a:pPr>
              <a:defRPr/>
            </a:pPr>
            <a:r>
              <a:rPr lang="en-US">
                <a:noFill/>
                <a:latin typeface="Tahoma" charset="0"/>
              </a:rPr>
              <a:t> </a:t>
            </a:r>
          </a:p>
        </p:txBody>
      </p:sp>
      <p:sp>
        <p:nvSpPr>
          <p:cNvPr id="82948" name="TextBox 36">
            <a:extLst>
              <a:ext uri="{FF2B5EF4-FFF2-40B4-BE49-F238E27FC236}">
                <a16:creationId xmlns:a16="http://schemas.microsoft.com/office/drawing/2014/main" id="{5FF65C09-C51A-6919-525C-D97924CB9AD1}"/>
              </a:ext>
            </a:extLst>
          </p:cNvPr>
          <p:cNvSpPr txBox="1">
            <a:spLocks noChangeArrowheads="1"/>
          </p:cNvSpPr>
          <p:nvPr/>
        </p:nvSpPr>
        <p:spPr bwMode="auto">
          <a:xfrm>
            <a:off x="1711325" y="5427663"/>
            <a:ext cx="1831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i="1">
                <a:latin typeface="Times New Roman" panose="02020603050405020304" pitchFamily="18" charset="0"/>
                <a:cs typeface="Times New Roman" panose="02020603050405020304" pitchFamily="18" charset="0"/>
              </a:rPr>
              <a:t>P=K[ I | 0]</a:t>
            </a:r>
          </a:p>
        </p:txBody>
      </p:sp>
      <p:sp>
        <p:nvSpPr>
          <p:cNvPr id="26629" name="TextBox 54">
            <a:extLst>
              <a:ext uri="{FF2B5EF4-FFF2-40B4-BE49-F238E27FC236}">
                <a16:creationId xmlns:a16="http://schemas.microsoft.com/office/drawing/2014/main" id="{80219E5C-1AAA-2F68-EE05-AAB4371B8ADE}"/>
              </a:ext>
            </a:extLst>
          </p:cNvPr>
          <p:cNvSpPr txBox="1">
            <a:spLocks noChangeArrowheads="1"/>
          </p:cNvSpPr>
          <p:nvPr/>
        </p:nvSpPr>
        <p:spPr bwMode="auto">
          <a:xfrm>
            <a:off x="4613275" y="5416550"/>
            <a:ext cx="2047875" cy="523875"/>
          </a:xfrm>
          <a:prstGeom prst="rect">
            <a:avLst/>
          </a:prstGeom>
          <a:noFill/>
          <a:ln>
            <a:noFill/>
          </a:ln>
        </p:spPr>
        <p:txBody>
          <a:bodyPr wrap="none">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defRPr/>
            </a:pPr>
            <a:r>
              <a:rPr lang="en-US" altLang="x-none" sz="2800" i="1" dirty="0">
                <a:latin typeface="Times New Roman" charset="0"/>
                <a:ea typeface="Times New Roman" charset="0"/>
                <a:cs typeface="Times New Roman" charset="0"/>
              </a:rPr>
              <a:t>P</a:t>
            </a:r>
            <a:r>
              <a:rPr lang="en-US" altLang="x-none" sz="2800" i="1" dirty="0">
                <a:latin typeface="+mn-lt"/>
                <a:ea typeface="Times New Roman" charset="0"/>
                <a:cs typeface="Times New Roman" charset="0"/>
              </a:rPr>
              <a:t>’</a:t>
            </a:r>
            <a:r>
              <a:rPr lang="en-US" altLang="x-none" sz="2800" i="1" dirty="0">
                <a:latin typeface="Times New Roman" charset="0"/>
                <a:ea typeface="Times New Roman" charset="0"/>
                <a:cs typeface="Times New Roman" charset="0"/>
              </a:rPr>
              <a:t>=K</a:t>
            </a:r>
            <a:r>
              <a:rPr lang="en-US" altLang="x-none" sz="2800" i="1" dirty="0">
                <a:latin typeface="+mn-lt"/>
                <a:ea typeface="Times New Roman" charset="0"/>
                <a:cs typeface="Times New Roman" charset="0"/>
              </a:rPr>
              <a:t>’</a:t>
            </a:r>
            <a:r>
              <a:rPr lang="en-US" altLang="x-none" sz="2800" i="1" dirty="0">
                <a:latin typeface="Times New Roman" charset="0"/>
                <a:ea typeface="Times New Roman" charset="0"/>
                <a:cs typeface="Times New Roman" charset="0"/>
              </a:rPr>
              <a:t>[ R | t]</a:t>
            </a:r>
          </a:p>
        </p:txBody>
      </p:sp>
      <p:sp>
        <p:nvSpPr>
          <p:cNvPr id="38" name="TextBox 37">
            <a:extLst>
              <a:ext uri="{FF2B5EF4-FFF2-40B4-BE49-F238E27FC236}">
                <a16:creationId xmlns:a16="http://schemas.microsoft.com/office/drawing/2014/main" id="{2AA2FE0C-96A5-F803-8D7F-96EBF2AF69C9}"/>
              </a:ext>
            </a:extLst>
          </p:cNvPr>
          <p:cNvSpPr txBox="1">
            <a:spLocks noRot="1" noChangeAspect="1" noMove="1" noResize="1" noEditPoints="1" noAdjustHandles="1" noChangeArrowheads="1" noChangeShapeType="1" noTextEdit="1"/>
          </p:cNvSpPr>
          <p:nvPr/>
        </p:nvSpPr>
        <p:spPr>
          <a:xfrm>
            <a:off x="22687" y="5227149"/>
            <a:ext cx="1301958" cy="1495987"/>
          </a:xfrm>
          <a:prstGeom prst="rect">
            <a:avLst/>
          </a:prstGeom>
          <a:blipFill rotWithShape="0">
            <a:blip r:embed="rId3"/>
            <a:stretch>
              <a:fillRect/>
            </a:stretch>
          </a:blipFill>
        </p:spPr>
        <p:txBody>
          <a:bodyPr/>
          <a:lstStyle/>
          <a:p>
            <a:pPr>
              <a:defRPr/>
            </a:pPr>
            <a:r>
              <a:rPr lang="en-US">
                <a:noFill/>
                <a:latin typeface="Tahoma" charset="0"/>
              </a:rPr>
              <a:t> </a:t>
            </a:r>
          </a:p>
        </p:txBody>
      </p:sp>
      <p:sp>
        <p:nvSpPr>
          <p:cNvPr id="39" name="TextBox 38">
            <a:extLst>
              <a:ext uri="{FF2B5EF4-FFF2-40B4-BE49-F238E27FC236}">
                <a16:creationId xmlns:a16="http://schemas.microsoft.com/office/drawing/2014/main" id="{62F8578F-8D6E-C023-7281-0F4B484E40AA}"/>
              </a:ext>
            </a:extLst>
          </p:cNvPr>
          <p:cNvSpPr txBox="1">
            <a:spLocks noRot="1" noChangeAspect="1" noMove="1" noResize="1" noEditPoints="1" noAdjustHandles="1" noChangeArrowheads="1" noChangeShapeType="1" noTextEdit="1"/>
          </p:cNvSpPr>
          <p:nvPr/>
        </p:nvSpPr>
        <p:spPr>
          <a:xfrm>
            <a:off x="4523442" y="5961806"/>
            <a:ext cx="2025811" cy="771045"/>
          </a:xfrm>
          <a:prstGeom prst="rect">
            <a:avLst/>
          </a:prstGeom>
          <a:blipFill rotWithShape="0">
            <a:blip r:embed="rId4"/>
            <a:stretch>
              <a:fillRect/>
            </a:stretch>
          </a:blipFill>
        </p:spPr>
        <p:txBody>
          <a:bodyPr/>
          <a:lstStyle/>
          <a:p>
            <a:pPr>
              <a:defRPr/>
            </a:pPr>
            <a:r>
              <a:rPr lang="en-US">
                <a:noFill/>
                <a:latin typeface="Tahoma" charset="0"/>
              </a:rPr>
              <a:t> </a:t>
            </a:r>
          </a:p>
        </p:txBody>
      </p:sp>
      <p:sp>
        <p:nvSpPr>
          <p:cNvPr id="40" name="TextBox 39">
            <a:extLst>
              <a:ext uri="{FF2B5EF4-FFF2-40B4-BE49-F238E27FC236}">
                <a16:creationId xmlns:a16="http://schemas.microsoft.com/office/drawing/2014/main" id="{EF7D1915-63D5-4C40-8985-C7ACDA59C6AC}"/>
              </a:ext>
            </a:extLst>
          </p:cNvPr>
          <p:cNvSpPr txBox="1">
            <a:spLocks noRot="1" noChangeAspect="1" noMove="1" noResize="1" noEditPoints="1" noAdjustHandles="1" noChangeArrowheads="1" noChangeShapeType="1" noTextEdit="1"/>
          </p:cNvSpPr>
          <p:nvPr/>
        </p:nvSpPr>
        <p:spPr>
          <a:xfrm>
            <a:off x="6012977" y="3023190"/>
            <a:ext cx="3167598" cy="430887"/>
          </a:xfrm>
          <a:prstGeom prst="rect">
            <a:avLst/>
          </a:prstGeom>
          <a:blipFill rotWithShape="0">
            <a:blip r:embed="rId5"/>
            <a:stretch>
              <a:fillRect/>
            </a:stretch>
          </a:blipFill>
        </p:spPr>
        <p:txBody>
          <a:bodyPr/>
          <a:lstStyle/>
          <a:p>
            <a:pPr>
              <a:defRPr/>
            </a:pPr>
            <a:r>
              <a:rPr lang="en-US">
                <a:noFill/>
                <a:latin typeface="Tahoma" charset="0"/>
              </a:rPr>
              <a:t> </a:t>
            </a:r>
          </a:p>
        </p:txBody>
      </p:sp>
      <p:sp>
        <p:nvSpPr>
          <p:cNvPr id="41" name="TextBox 40">
            <a:extLst>
              <a:ext uri="{FF2B5EF4-FFF2-40B4-BE49-F238E27FC236}">
                <a16:creationId xmlns:a16="http://schemas.microsoft.com/office/drawing/2014/main" id="{C92E9B6A-865B-DE77-A83F-08789D5DAE39}"/>
              </a:ext>
            </a:extLst>
          </p:cNvPr>
          <p:cNvSpPr txBox="1">
            <a:spLocks noRot="1" noChangeAspect="1" noMove="1" noResize="1" noEditPoints="1" noAdjustHandles="1" noChangeArrowheads="1" noChangeShapeType="1" noTextEdit="1"/>
          </p:cNvSpPr>
          <p:nvPr/>
        </p:nvSpPr>
        <p:spPr>
          <a:xfrm>
            <a:off x="7115296" y="3582849"/>
            <a:ext cx="1411092" cy="430887"/>
          </a:xfrm>
          <a:prstGeom prst="rect">
            <a:avLst/>
          </a:prstGeom>
          <a:blipFill rotWithShape="0">
            <a:blip r:embed="rId6"/>
            <a:stretch>
              <a:fillRect/>
            </a:stretch>
          </a:blipFill>
        </p:spPr>
        <p:txBody>
          <a:bodyPr/>
          <a:lstStyle/>
          <a:p>
            <a:pPr>
              <a:defRPr/>
            </a:pPr>
            <a:r>
              <a:rPr lang="en-US">
                <a:noFill/>
                <a:latin typeface="Tahoma" charset="0"/>
              </a:rPr>
              <a:t> </a:t>
            </a:r>
          </a:p>
        </p:txBody>
      </p:sp>
      <p:sp>
        <p:nvSpPr>
          <p:cNvPr id="42" name="TextBox 41">
            <a:extLst>
              <a:ext uri="{FF2B5EF4-FFF2-40B4-BE49-F238E27FC236}">
                <a16:creationId xmlns:a16="http://schemas.microsoft.com/office/drawing/2014/main" id="{5F69B1DA-FD3D-BD95-29E8-38D82FCF0438}"/>
              </a:ext>
            </a:extLst>
          </p:cNvPr>
          <p:cNvSpPr txBox="1">
            <a:spLocks noRot="1" noChangeAspect="1" noMove="1" noResize="1" noEditPoints="1" noAdjustHandles="1" noChangeArrowheads="1" noChangeShapeType="1" noTextEdit="1"/>
          </p:cNvSpPr>
          <p:nvPr/>
        </p:nvSpPr>
        <p:spPr>
          <a:xfrm>
            <a:off x="6650029" y="4393272"/>
            <a:ext cx="2502031" cy="1814407"/>
          </a:xfrm>
          <a:prstGeom prst="rect">
            <a:avLst/>
          </a:prstGeom>
          <a:blipFill rotWithShape="0">
            <a:blip r:embed="rId7"/>
            <a:stretch>
              <a:fillRect/>
            </a:stretch>
          </a:blipFill>
        </p:spPr>
        <p:txBody>
          <a:bodyPr/>
          <a:lstStyle/>
          <a:p>
            <a:pPr>
              <a:defRPr/>
            </a:pPr>
            <a:r>
              <a:rPr lang="en-US">
                <a:noFill/>
                <a:latin typeface="Tahoma" charset="0"/>
              </a:rPr>
              <a:t> </a:t>
            </a:r>
          </a:p>
        </p:txBody>
      </p:sp>
      <p:sp>
        <p:nvSpPr>
          <p:cNvPr id="43" name="TextBox 42">
            <a:extLst>
              <a:ext uri="{FF2B5EF4-FFF2-40B4-BE49-F238E27FC236}">
                <a16:creationId xmlns:a16="http://schemas.microsoft.com/office/drawing/2014/main" id="{932C03FC-2354-5E78-5FEA-7E8EC525352B}"/>
              </a:ext>
            </a:extLst>
          </p:cNvPr>
          <p:cNvSpPr txBox="1">
            <a:spLocks noRot="1" noChangeAspect="1" noMove="1" noResize="1" noEditPoints="1" noAdjustHandles="1" noChangeArrowheads="1" noChangeShapeType="1" noTextEdit="1"/>
          </p:cNvSpPr>
          <p:nvPr/>
        </p:nvSpPr>
        <p:spPr>
          <a:xfrm>
            <a:off x="6620282" y="219182"/>
            <a:ext cx="2358122" cy="1384995"/>
          </a:xfrm>
          <a:prstGeom prst="rect">
            <a:avLst/>
          </a:prstGeom>
          <a:blipFill rotWithShape="0">
            <a:blip r:embed="rId8"/>
            <a:stretch>
              <a:fillRect l="-5168" t="-4846" r="-4393"/>
            </a:stretch>
          </a:blipFill>
        </p:spPr>
        <p:txBody>
          <a:bodyPr/>
          <a:lstStyle/>
          <a:p>
            <a:pPr>
              <a:defRPr/>
            </a:pPr>
            <a:r>
              <a:rPr lang="en-US">
                <a:noFill/>
                <a:latin typeface="Tahoma" charset="0"/>
              </a:rPr>
              <a: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60D56124-F450-34EF-1A0E-222C562BF9CB}"/>
              </a:ext>
            </a:extLst>
          </p:cNvPr>
          <p:cNvSpPr>
            <a:spLocks noGrp="1" noChangeArrowheads="1"/>
          </p:cNvSpPr>
          <p:nvPr>
            <p:ph type="title"/>
          </p:nvPr>
        </p:nvSpPr>
        <p:spPr>
          <a:xfrm>
            <a:off x="990600" y="546100"/>
            <a:ext cx="5249863" cy="1143000"/>
          </a:xfrm>
        </p:spPr>
        <p:txBody>
          <a:bodyPr/>
          <a:lstStyle/>
          <a:p>
            <a:r>
              <a:rPr lang="en-US" altLang="en-US"/>
              <a:t>Fundamental and Essential  Matrices</a:t>
            </a:r>
          </a:p>
        </p:txBody>
      </p:sp>
      <p:sp>
        <p:nvSpPr>
          <p:cNvPr id="83970" name="TextBox 2">
            <a:extLst>
              <a:ext uri="{FF2B5EF4-FFF2-40B4-BE49-F238E27FC236}">
                <a16:creationId xmlns:a16="http://schemas.microsoft.com/office/drawing/2014/main" id="{C804C2ED-3B26-5DB7-EADD-83128034B7E5}"/>
              </a:ext>
            </a:extLst>
          </p:cNvPr>
          <p:cNvSpPr txBox="1">
            <a:spLocks noChangeArrowheads="1"/>
          </p:cNvSpPr>
          <p:nvPr/>
        </p:nvSpPr>
        <p:spPr bwMode="auto">
          <a:xfrm>
            <a:off x="6886575" y="104775"/>
            <a:ext cx="2057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i="1">
                <a:latin typeface="Times New Roman" panose="02020603050405020304" pitchFamily="18" charset="0"/>
                <a:cs typeface="Times New Roman" panose="02020603050405020304" pitchFamily="18" charset="0"/>
              </a:rPr>
              <a:t>P= K</a:t>
            </a:r>
            <a:r>
              <a:rPr lang="en-US" altLang="en-US" sz="2800">
                <a:latin typeface="Times New Roman" panose="02020603050405020304" pitchFamily="18" charset="0"/>
                <a:cs typeface="Times New Roman" panose="02020603050405020304" pitchFamily="18" charset="0"/>
              </a:rPr>
              <a:t>[</a:t>
            </a:r>
            <a:r>
              <a:rPr lang="en-US" altLang="en-US" sz="2800" i="1">
                <a:latin typeface="Times New Roman" panose="02020603050405020304" pitchFamily="18" charset="0"/>
                <a:cs typeface="Times New Roman" panose="02020603050405020304" pitchFamily="18" charset="0"/>
              </a:rPr>
              <a:t>I | 0</a:t>
            </a:r>
            <a:r>
              <a:rPr lang="en-US" altLang="en-US" sz="2800">
                <a:latin typeface="Times New Roman" panose="02020603050405020304" pitchFamily="18" charset="0"/>
                <a:cs typeface="Times New Roman" panose="02020603050405020304" pitchFamily="18" charset="0"/>
              </a:rPr>
              <a:t>]</a:t>
            </a:r>
          </a:p>
        </p:txBody>
      </p:sp>
      <p:sp>
        <p:nvSpPr>
          <p:cNvPr id="27651" name="TextBox 3">
            <a:extLst>
              <a:ext uri="{FF2B5EF4-FFF2-40B4-BE49-F238E27FC236}">
                <a16:creationId xmlns:a16="http://schemas.microsoft.com/office/drawing/2014/main" id="{7AA8BDE5-4201-5F70-6D9E-9A471A1D27A2}"/>
              </a:ext>
            </a:extLst>
          </p:cNvPr>
          <p:cNvSpPr txBox="1">
            <a:spLocks noChangeArrowheads="1"/>
          </p:cNvSpPr>
          <p:nvPr/>
        </p:nvSpPr>
        <p:spPr bwMode="auto">
          <a:xfrm>
            <a:off x="6781800" y="671513"/>
            <a:ext cx="2590800" cy="523875"/>
          </a:xfrm>
          <a:prstGeom prst="rect">
            <a:avLst/>
          </a:prstGeom>
          <a:noFill/>
          <a:ln>
            <a:noFill/>
          </a:ln>
        </p:spPr>
        <p:txBody>
          <a:bodyPr>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defRPr/>
            </a:pPr>
            <a:r>
              <a:rPr lang="en-US" altLang="x-none" sz="2800" i="1" dirty="0">
                <a:latin typeface="Times New Roman" charset="0"/>
                <a:ea typeface="Times New Roman" charset="0"/>
                <a:cs typeface="Times New Roman" charset="0"/>
              </a:rPr>
              <a:t>P</a:t>
            </a:r>
            <a:r>
              <a:rPr lang="en-US" altLang="x-none" sz="2800" i="1" dirty="0">
                <a:latin typeface="+mn-lt"/>
                <a:ea typeface="Times New Roman" charset="0"/>
                <a:cs typeface="Times New Roman" charset="0"/>
              </a:rPr>
              <a:t>’</a:t>
            </a:r>
            <a:r>
              <a:rPr lang="en-US" altLang="x-none" sz="2800" i="1" dirty="0">
                <a:latin typeface="Times New Roman" charset="0"/>
                <a:ea typeface="Times New Roman" charset="0"/>
                <a:cs typeface="Times New Roman" charset="0"/>
              </a:rPr>
              <a:t>= K</a:t>
            </a:r>
            <a:r>
              <a:rPr lang="en-US" altLang="x-none" sz="2800" i="1" dirty="0">
                <a:latin typeface="+mn-lt"/>
                <a:ea typeface="Times New Roman" charset="0"/>
                <a:cs typeface="Times New Roman" charset="0"/>
              </a:rPr>
              <a:t>’</a:t>
            </a:r>
            <a:r>
              <a:rPr lang="en-US" altLang="x-none" sz="2800" dirty="0">
                <a:latin typeface="Times New Roman" charset="0"/>
                <a:ea typeface="Times New Roman" charset="0"/>
                <a:cs typeface="Times New Roman" charset="0"/>
              </a:rPr>
              <a:t> [</a:t>
            </a:r>
            <a:r>
              <a:rPr lang="en-US" altLang="x-none" sz="2800" i="1" dirty="0">
                <a:latin typeface="Times New Roman" charset="0"/>
                <a:ea typeface="Times New Roman" charset="0"/>
                <a:cs typeface="Times New Roman" charset="0"/>
              </a:rPr>
              <a:t>R | t</a:t>
            </a:r>
            <a:r>
              <a:rPr lang="en-US" altLang="x-none" sz="2800" dirty="0">
                <a:latin typeface="Times New Roman" charset="0"/>
                <a:ea typeface="Times New Roman" charset="0"/>
                <a:cs typeface="Times New Roman" charset="0"/>
              </a:rPr>
              <a:t>]</a:t>
            </a:r>
          </a:p>
        </p:txBody>
      </p:sp>
      <p:sp>
        <p:nvSpPr>
          <p:cNvPr id="5" name="TextBox 4">
            <a:extLst>
              <a:ext uri="{FF2B5EF4-FFF2-40B4-BE49-F238E27FC236}">
                <a16:creationId xmlns:a16="http://schemas.microsoft.com/office/drawing/2014/main" id="{594448F9-FC79-92F6-5069-1F36292D31C4}"/>
              </a:ext>
            </a:extLst>
          </p:cNvPr>
          <p:cNvSpPr txBox="1">
            <a:spLocks noRot="1" noChangeAspect="1" noMove="1" noResize="1" noEditPoints="1" noAdjustHandles="1" noChangeArrowheads="1" noChangeShapeType="1" noTextEdit="1"/>
          </p:cNvSpPr>
          <p:nvPr/>
        </p:nvSpPr>
        <p:spPr>
          <a:xfrm>
            <a:off x="5534890" y="2626549"/>
            <a:ext cx="2703369" cy="861774"/>
          </a:xfrm>
          <a:prstGeom prst="rect">
            <a:avLst/>
          </a:prstGeom>
          <a:blipFill rotWithShape="0">
            <a:blip r:embed="rId2"/>
            <a:stretch>
              <a:fillRect/>
            </a:stretch>
          </a:blipFill>
        </p:spPr>
        <p:txBody>
          <a:bodyPr/>
          <a:lstStyle/>
          <a:p>
            <a:pPr>
              <a:defRPr/>
            </a:pPr>
            <a:r>
              <a:rPr lang="en-US">
                <a:noFill/>
                <a:latin typeface="Tahoma" charset="0"/>
              </a:rPr>
              <a:t> </a:t>
            </a:r>
          </a:p>
        </p:txBody>
      </p:sp>
      <p:sp>
        <p:nvSpPr>
          <p:cNvPr id="6" name="TextBox 5">
            <a:extLst>
              <a:ext uri="{FF2B5EF4-FFF2-40B4-BE49-F238E27FC236}">
                <a16:creationId xmlns:a16="http://schemas.microsoft.com/office/drawing/2014/main" id="{AB251048-0356-BDB0-6CF8-F2E5E9646776}"/>
              </a:ext>
            </a:extLst>
          </p:cNvPr>
          <p:cNvSpPr txBox="1">
            <a:spLocks noChangeArrowheads="1"/>
          </p:cNvSpPr>
          <p:nvPr/>
        </p:nvSpPr>
        <p:spPr bwMode="auto">
          <a:xfrm>
            <a:off x="990600" y="3657600"/>
            <a:ext cx="36496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a:t>Say, </a:t>
            </a:r>
            <a:r>
              <a:rPr lang="en-US" altLang="en-US" sz="2800" i="1">
                <a:latin typeface="Times New Roman" panose="02020603050405020304" pitchFamily="18" charset="0"/>
                <a:cs typeface="Times New Roman" panose="02020603050405020304" pitchFamily="18" charset="0"/>
              </a:rPr>
              <a:t>P=</a:t>
            </a:r>
            <a:r>
              <a:rPr lang="en-US" altLang="en-US" sz="2800">
                <a:latin typeface="Times New Roman" panose="02020603050405020304" pitchFamily="18" charset="0"/>
                <a:cs typeface="Times New Roman" panose="02020603050405020304" pitchFamily="18" charset="0"/>
              </a:rPr>
              <a:t>[</a:t>
            </a:r>
            <a:r>
              <a:rPr lang="en-US" altLang="en-US" sz="2800" i="1">
                <a:latin typeface="Times New Roman" panose="02020603050405020304" pitchFamily="18" charset="0"/>
                <a:cs typeface="Times New Roman" panose="02020603050405020304" pitchFamily="18" charset="0"/>
              </a:rPr>
              <a:t>I | 0</a:t>
            </a:r>
            <a:r>
              <a:rPr lang="en-US" altLang="en-US" sz="2800">
                <a:latin typeface="Times New Roman" panose="02020603050405020304" pitchFamily="18" charset="0"/>
                <a:cs typeface="Times New Roman" panose="02020603050405020304" pitchFamily="18" charset="0"/>
              </a:rPr>
              <a:t>]</a:t>
            </a:r>
            <a:r>
              <a:rPr lang="en-US" altLang="en-US" sz="2800" i="1">
                <a:latin typeface="Times New Roman" panose="02020603050405020304" pitchFamily="18" charset="0"/>
                <a:cs typeface="Times New Roman" panose="02020603050405020304" pitchFamily="18" charset="0"/>
              </a:rPr>
              <a:t>, </a:t>
            </a:r>
            <a:r>
              <a:rPr lang="en-US" altLang="en-US" sz="2800"/>
              <a:t>i.e. </a:t>
            </a:r>
            <a:r>
              <a:rPr lang="en-US" altLang="en-US" sz="2800" i="1">
                <a:latin typeface="Times New Roman" panose="02020603050405020304" pitchFamily="18" charset="0"/>
                <a:cs typeface="Times New Roman" panose="02020603050405020304" pitchFamily="18" charset="0"/>
              </a:rPr>
              <a:t>K=I</a:t>
            </a:r>
          </a:p>
        </p:txBody>
      </p:sp>
      <p:sp>
        <p:nvSpPr>
          <p:cNvPr id="7" name="TextBox 6">
            <a:extLst>
              <a:ext uri="{FF2B5EF4-FFF2-40B4-BE49-F238E27FC236}">
                <a16:creationId xmlns:a16="http://schemas.microsoft.com/office/drawing/2014/main" id="{D7DC92C5-6A32-B402-5B9E-4DD187A15839}"/>
              </a:ext>
            </a:extLst>
          </p:cNvPr>
          <p:cNvSpPr txBox="1">
            <a:spLocks noChangeArrowheads="1"/>
          </p:cNvSpPr>
          <p:nvPr/>
        </p:nvSpPr>
        <p:spPr bwMode="auto">
          <a:xfrm>
            <a:off x="1704975" y="4279900"/>
            <a:ext cx="5337175" cy="522288"/>
          </a:xfrm>
          <a:prstGeom prst="rect">
            <a:avLst/>
          </a:prstGeom>
          <a:noFill/>
          <a:ln>
            <a:noFill/>
          </a:ln>
        </p:spPr>
        <p:txBody>
          <a:bodyPr wrap="none">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defRPr/>
            </a:pPr>
            <a:r>
              <a:rPr lang="en-US" altLang="x-none" sz="2800" i="1" dirty="0">
                <a:latin typeface="Times New Roman" charset="0"/>
                <a:ea typeface="Times New Roman" charset="0"/>
                <a:cs typeface="Times New Roman" charset="0"/>
              </a:rPr>
              <a:t>P</a:t>
            </a:r>
            <a:r>
              <a:rPr lang="en-US" altLang="x-none" sz="2800" i="1" dirty="0">
                <a:latin typeface="+mn-lt"/>
                <a:ea typeface="Times New Roman" charset="0"/>
                <a:cs typeface="Times New Roman" charset="0"/>
              </a:rPr>
              <a:t>’</a:t>
            </a:r>
            <a:r>
              <a:rPr lang="en-US" altLang="x-none" sz="2800" i="1" dirty="0">
                <a:latin typeface="Times New Roman" charset="0"/>
                <a:ea typeface="Times New Roman" charset="0"/>
                <a:cs typeface="Times New Roman" charset="0"/>
              </a:rPr>
              <a:t>=K</a:t>
            </a:r>
            <a:r>
              <a:rPr lang="en-US" altLang="x-none" sz="2800" i="1" dirty="0">
                <a:latin typeface="+mn-lt"/>
                <a:ea typeface="Times New Roman" charset="0"/>
                <a:cs typeface="Times New Roman" charset="0"/>
              </a:rPr>
              <a:t>’ </a:t>
            </a:r>
            <a:r>
              <a:rPr lang="en-US" altLang="x-none" sz="2800" dirty="0">
                <a:latin typeface="Times New Roman" charset="0"/>
                <a:ea typeface="Times New Roman" charset="0"/>
                <a:cs typeface="Times New Roman" charset="0"/>
              </a:rPr>
              <a:t>[</a:t>
            </a:r>
            <a:r>
              <a:rPr lang="en-US" altLang="x-none" sz="2800" i="1" dirty="0">
                <a:latin typeface="Times New Roman" charset="0"/>
                <a:ea typeface="Times New Roman" charset="0"/>
                <a:cs typeface="Times New Roman" charset="0"/>
              </a:rPr>
              <a:t>R | t</a:t>
            </a:r>
            <a:r>
              <a:rPr lang="en-US" altLang="x-none" sz="2800" dirty="0">
                <a:latin typeface="Times New Roman" charset="0"/>
                <a:ea typeface="Times New Roman" charset="0"/>
                <a:cs typeface="Times New Roman" charset="0"/>
              </a:rPr>
              <a:t>]</a:t>
            </a:r>
            <a:r>
              <a:rPr lang="en-US" altLang="x-none" sz="2800" i="1" dirty="0">
                <a:latin typeface="Times New Roman" charset="0"/>
                <a:ea typeface="Times New Roman" charset="0"/>
                <a:cs typeface="Times New Roman" charset="0"/>
              </a:rPr>
              <a:t>=</a:t>
            </a:r>
            <a:r>
              <a:rPr lang="en-US" altLang="x-none" sz="2800" dirty="0">
                <a:latin typeface="Times New Roman" charset="0"/>
                <a:ea typeface="Times New Roman" charset="0"/>
                <a:cs typeface="Times New Roman" charset="0"/>
              </a:rPr>
              <a:t>[</a:t>
            </a:r>
            <a:r>
              <a:rPr lang="en-US" altLang="x-none" sz="2800" i="1" dirty="0">
                <a:latin typeface="Times New Roman" charset="0"/>
                <a:ea typeface="Times New Roman" charset="0"/>
                <a:cs typeface="Times New Roman" charset="0"/>
              </a:rPr>
              <a:t>K</a:t>
            </a:r>
            <a:r>
              <a:rPr lang="en-US" altLang="x-none" sz="2800" i="1" dirty="0">
                <a:latin typeface="+mn-lt"/>
                <a:ea typeface="Times New Roman" charset="0"/>
                <a:cs typeface="Times New Roman" charset="0"/>
              </a:rPr>
              <a:t>’ </a:t>
            </a:r>
            <a:r>
              <a:rPr lang="en-US" altLang="x-none" sz="2800" i="1" dirty="0">
                <a:latin typeface="Times New Roman" charset="0"/>
                <a:ea typeface="Times New Roman" charset="0"/>
                <a:cs typeface="Times New Roman" charset="0"/>
              </a:rPr>
              <a:t>R | K</a:t>
            </a:r>
            <a:r>
              <a:rPr lang="en-US" altLang="x-none" sz="2800" i="1" dirty="0">
                <a:latin typeface="+mn-lt"/>
                <a:ea typeface="Times New Roman" charset="0"/>
                <a:cs typeface="Times New Roman" charset="0"/>
              </a:rPr>
              <a:t>’ </a:t>
            </a:r>
            <a:r>
              <a:rPr lang="en-US" altLang="x-none" sz="2800" i="1" dirty="0">
                <a:latin typeface="Times New Roman" charset="0"/>
                <a:ea typeface="Times New Roman" charset="0"/>
                <a:cs typeface="Times New Roman" charset="0"/>
              </a:rPr>
              <a:t>t</a:t>
            </a:r>
            <a:r>
              <a:rPr lang="en-US" altLang="x-none" sz="2800" dirty="0">
                <a:latin typeface="Times New Roman" charset="0"/>
                <a:ea typeface="Times New Roman" charset="0"/>
                <a:cs typeface="Times New Roman" charset="0"/>
              </a:rPr>
              <a:t>]</a:t>
            </a:r>
            <a:r>
              <a:rPr lang="en-US" altLang="x-none" sz="2800" i="1" dirty="0">
                <a:latin typeface="Times New Roman" charset="0"/>
                <a:ea typeface="Times New Roman" charset="0"/>
                <a:cs typeface="Times New Roman" charset="0"/>
              </a:rPr>
              <a:t>=</a:t>
            </a:r>
            <a:r>
              <a:rPr lang="en-US" altLang="x-none" sz="2800" dirty="0">
                <a:latin typeface="Times New Roman" charset="0"/>
                <a:ea typeface="Times New Roman" charset="0"/>
                <a:cs typeface="Times New Roman" charset="0"/>
              </a:rPr>
              <a:t>[</a:t>
            </a:r>
            <a:r>
              <a:rPr lang="en-US" altLang="x-none" sz="2800" i="1" dirty="0">
                <a:latin typeface="Times New Roman" charset="0"/>
                <a:ea typeface="Times New Roman" charset="0"/>
                <a:cs typeface="Times New Roman" charset="0"/>
              </a:rPr>
              <a:t>M | m</a:t>
            </a:r>
            <a:r>
              <a:rPr lang="en-US" altLang="x-none" sz="2800" dirty="0">
                <a:latin typeface="Times New Roman" charset="0"/>
                <a:ea typeface="Times New Roman" charset="0"/>
                <a:cs typeface="Times New Roman" charset="0"/>
              </a:rPr>
              <a:t>]</a:t>
            </a:r>
          </a:p>
        </p:txBody>
      </p:sp>
      <p:sp>
        <p:nvSpPr>
          <p:cNvPr id="8" name="TextBox 7">
            <a:extLst>
              <a:ext uri="{FF2B5EF4-FFF2-40B4-BE49-F238E27FC236}">
                <a16:creationId xmlns:a16="http://schemas.microsoft.com/office/drawing/2014/main" id="{532924BE-439D-9444-809E-8F4C4524DAAF}"/>
              </a:ext>
            </a:extLst>
          </p:cNvPr>
          <p:cNvSpPr txBox="1">
            <a:spLocks noRot="1" noChangeAspect="1" noMove="1" noResize="1" noEditPoints="1" noAdjustHandles="1" noChangeArrowheads="1" noChangeShapeType="1" noTextEdit="1"/>
          </p:cNvSpPr>
          <p:nvPr/>
        </p:nvSpPr>
        <p:spPr>
          <a:xfrm>
            <a:off x="6863484" y="3796099"/>
            <a:ext cx="1889492" cy="430887"/>
          </a:xfrm>
          <a:prstGeom prst="rect">
            <a:avLst/>
          </a:prstGeom>
          <a:blipFill rotWithShape="0">
            <a:blip r:embed="rId3"/>
            <a:stretch>
              <a:fillRect/>
            </a:stretch>
          </a:blipFill>
        </p:spPr>
        <p:txBody>
          <a:bodyPr/>
          <a:lstStyle/>
          <a:p>
            <a:pPr>
              <a:defRPr/>
            </a:pPr>
            <a:r>
              <a:rPr lang="en-US">
                <a:noFill/>
                <a:latin typeface="Tahoma" charset="0"/>
              </a:rPr>
              <a:t> </a:t>
            </a:r>
          </a:p>
        </p:txBody>
      </p:sp>
      <p:cxnSp>
        <p:nvCxnSpPr>
          <p:cNvPr id="12" name="Curved Connector 11">
            <a:extLst>
              <a:ext uri="{FF2B5EF4-FFF2-40B4-BE49-F238E27FC236}">
                <a16:creationId xmlns:a16="http://schemas.microsoft.com/office/drawing/2014/main" id="{D6BDCCB4-C529-51BB-5E6C-B8CEC720C6BF}"/>
              </a:ext>
            </a:extLst>
          </p:cNvPr>
          <p:cNvCxnSpPr>
            <a:cxnSpLocks noChangeShapeType="1"/>
          </p:cNvCxnSpPr>
          <p:nvPr/>
        </p:nvCxnSpPr>
        <p:spPr bwMode="auto">
          <a:xfrm rot="16200000" flipV="1">
            <a:off x="5891212" y="3844926"/>
            <a:ext cx="866775" cy="152400"/>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 name="Curved Connector 13">
            <a:extLst>
              <a:ext uri="{FF2B5EF4-FFF2-40B4-BE49-F238E27FC236}">
                <a16:creationId xmlns:a16="http://schemas.microsoft.com/office/drawing/2014/main" id="{A736E860-48DC-9CE8-DB15-867D2FAA06AB}"/>
              </a:ext>
            </a:extLst>
          </p:cNvPr>
          <p:cNvCxnSpPr>
            <a:cxnSpLocks noChangeShapeType="1"/>
          </p:cNvCxnSpPr>
          <p:nvPr/>
        </p:nvCxnSpPr>
        <p:spPr bwMode="auto">
          <a:xfrm flipV="1">
            <a:off x="5984875" y="3446463"/>
            <a:ext cx="1295400" cy="954087"/>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 name="TextBox 15">
            <a:extLst>
              <a:ext uri="{FF2B5EF4-FFF2-40B4-BE49-F238E27FC236}">
                <a16:creationId xmlns:a16="http://schemas.microsoft.com/office/drawing/2014/main" id="{CBACD372-2E8A-7832-7390-802DE5CF8448}"/>
              </a:ext>
            </a:extLst>
          </p:cNvPr>
          <p:cNvSpPr txBox="1">
            <a:spLocks noRot="1" noChangeAspect="1" noMove="1" noResize="1" noEditPoints="1" noAdjustHandles="1" noChangeArrowheads="1" noChangeShapeType="1" noTextEdit="1"/>
          </p:cNvSpPr>
          <p:nvPr/>
        </p:nvSpPr>
        <p:spPr>
          <a:xfrm>
            <a:off x="837763" y="5380189"/>
            <a:ext cx="6138668" cy="430887"/>
          </a:xfrm>
          <a:prstGeom prst="rect">
            <a:avLst/>
          </a:prstGeom>
          <a:blipFill rotWithShape="0">
            <a:blip r:embed="rId4"/>
            <a:stretch>
              <a:fillRect/>
            </a:stretch>
          </a:blipFill>
        </p:spPr>
        <p:txBody>
          <a:bodyPr/>
          <a:lstStyle/>
          <a:p>
            <a:pPr>
              <a:defRPr/>
            </a:pPr>
            <a:r>
              <a:rPr lang="en-US">
                <a:noFill/>
                <a:latin typeface="Tahoma" charset="0"/>
              </a:rPr>
              <a:t> </a:t>
            </a:r>
          </a:p>
        </p:txBody>
      </p:sp>
      <p:sp>
        <p:nvSpPr>
          <p:cNvPr id="17" name="TextBox 16">
            <a:extLst>
              <a:ext uri="{FF2B5EF4-FFF2-40B4-BE49-F238E27FC236}">
                <a16:creationId xmlns:a16="http://schemas.microsoft.com/office/drawing/2014/main" id="{B10BBFC7-57B4-D2EA-8A3C-6DE4E74A1415}"/>
              </a:ext>
            </a:extLst>
          </p:cNvPr>
          <p:cNvSpPr txBox="1">
            <a:spLocks noChangeArrowheads="1"/>
          </p:cNvSpPr>
          <p:nvPr/>
        </p:nvSpPr>
        <p:spPr bwMode="auto">
          <a:xfrm>
            <a:off x="5105400" y="6089650"/>
            <a:ext cx="32480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a:t>Essential Matrix (</a:t>
            </a:r>
            <a:r>
              <a:rPr lang="en-US" altLang="en-US" sz="2800" i="1">
                <a:latin typeface="Times New Roman" panose="02020603050405020304" pitchFamily="18" charset="0"/>
                <a:cs typeface="Times New Roman" panose="02020603050405020304" pitchFamily="18" charset="0"/>
              </a:rPr>
              <a:t>E</a:t>
            </a:r>
            <a:r>
              <a:rPr lang="en-US" altLang="en-US" sz="2800"/>
              <a:t>)</a:t>
            </a:r>
          </a:p>
        </p:txBody>
      </p:sp>
      <p:cxnSp>
        <p:nvCxnSpPr>
          <p:cNvPr id="19" name="Curved Connector 18">
            <a:extLst>
              <a:ext uri="{FF2B5EF4-FFF2-40B4-BE49-F238E27FC236}">
                <a16:creationId xmlns:a16="http://schemas.microsoft.com/office/drawing/2014/main" id="{26FECF8A-CC53-FCF8-0D98-05ACC0DE870A}"/>
              </a:ext>
            </a:extLst>
          </p:cNvPr>
          <p:cNvCxnSpPr>
            <a:cxnSpLocks noChangeShapeType="1"/>
          </p:cNvCxnSpPr>
          <p:nvPr/>
        </p:nvCxnSpPr>
        <p:spPr bwMode="auto">
          <a:xfrm rot="16200000" flipV="1">
            <a:off x="5295901" y="5849937"/>
            <a:ext cx="277812" cy="201613"/>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A4A140D0-653E-C571-4DFA-024A19AB05BF}"/>
              </a:ext>
            </a:extLst>
          </p:cNvPr>
          <p:cNvSpPr>
            <a:spLocks noGrp="1" noChangeArrowheads="1"/>
          </p:cNvSpPr>
          <p:nvPr>
            <p:ph type="title"/>
          </p:nvPr>
        </p:nvSpPr>
        <p:spPr/>
        <p:txBody>
          <a:bodyPr/>
          <a:lstStyle/>
          <a:p>
            <a:r>
              <a:rPr lang="en-US" altLang="en-US"/>
              <a:t>Ex. 1</a:t>
            </a:r>
          </a:p>
        </p:txBody>
      </p:sp>
      <p:sp>
        <p:nvSpPr>
          <p:cNvPr id="84994" name="Content Placeholder 2">
            <a:extLst>
              <a:ext uri="{FF2B5EF4-FFF2-40B4-BE49-F238E27FC236}">
                <a16:creationId xmlns:a16="http://schemas.microsoft.com/office/drawing/2014/main" id="{F27CDB24-3C93-92CF-7E55-402403A4BE3A}"/>
              </a:ext>
            </a:extLst>
          </p:cNvPr>
          <p:cNvSpPr>
            <a:spLocks noGrp="1" noChangeArrowheads="1"/>
          </p:cNvSpPr>
          <p:nvPr>
            <p:ph idx="1"/>
          </p:nvPr>
        </p:nvSpPr>
        <p:spPr>
          <a:xfrm>
            <a:off x="1182688" y="2017713"/>
            <a:ext cx="7772400" cy="1639887"/>
          </a:xfrm>
        </p:spPr>
        <p:txBody>
          <a:bodyPr/>
          <a:lstStyle/>
          <a:p>
            <a:r>
              <a:rPr lang="en-US" altLang="en-US"/>
              <a:t>Consider the following stereo imaging matrices given by </a:t>
            </a:r>
            <a:r>
              <a:rPr lang="en-US" altLang="en-US" i="1">
                <a:latin typeface="Times New Roman" panose="02020603050405020304" pitchFamily="18" charset="0"/>
                <a:cs typeface="Times New Roman" panose="02020603050405020304" pitchFamily="18" charset="0"/>
              </a:rPr>
              <a:t>P </a:t>
            </a:r>
            <a:r>
              <a:rPr lang="en-US" altLang="en-US"/>
              <a:t>=[</a:t>
            </a:r>
            <a:r>
              <a:rPr lang="en-US" altLang="en-US" i="1">
                <a:latin typeface="Times New Roman" panose="02020603050405020304" pitchFamily="18" charset="0"/>
                <a:cs typeface="Times New Roman" panose="02020603050405020304" pitchFamily="18" charset="0"/>
              </a:rPr>
              <a:t>I</a:t>
            </a:r>
            <a:r>
              <a:rPr lang="en-US" altLang="en-US"/>
              <a:t>|</a:t>
            </a:r>
            <a:r>
              <a:rPr lang="en-US" altLang="en-US" i="1">
                <a:latin typeface="Times New Roman" panose="02020603050405020304" pitchFamily="18" charset="0"/>
                <a:cs typeface="Times New Roman" panose="02020603050405020304" pitchFamily="18" charset="0"/>
              </a:rPr>
              <a:t>0</a:t>
            </a:r>
            <a:r>
              <a:rPr lang="en-US" altLang="en-US"/>
              <a:t>] (ref. camera) and </a:t>
            </a:r>
            <a:r>
              <a:rPr lang="en-US" altLang="en-US" i="1">
                <a:latin typeface="Times New Roman" panose="02020603050405020304" pitchFamily="18" charset="0"/>
                <a:cs typeface="Times New Roman" panose="02020603050405020304" pitchFamily="18" charset="0"/>
              </a:rPr>
              <a:t>P</a:t>
            </a:r>
            <a:r>
              <a:rPr lang="en-US" altLang="en-US" i="1">
                <a:cs typeface="Times New Roman" panose="02020603050405020304" pitchFamily="18" charset="0"/>
              </a:rPr>
              <a:t>’</a:t>
            </a:r>
            <a:r>
              <a:rPr lang="en-US" altLang="en-US"/>
              <a:t> as follows.</a:t>
            </a:r>
          </a:p>
          <a:p>
            <a:endParaRPr lang="en-US" altLang="en-US"/>
          </a:p>
        </p:txBody>
      </p:sp>
      <p:sp>
        <p:nvSpPr>
          <p:cNvPr id="4" name="TextBox 3">
            <a:extLst>
              <a:ext uri="{FF2B5EF4-FFF2-40B4-BE49-F238E27FC236}">
                <a16:creationId xmlns:a16="http://schemas.microsoft.com/office/drawing/2014/main" id="{9F9B36DE-AFB8-57B3-446B-E29258F79C66}"/>
              </a:ext>
            </a:extLst>
          </p:cNvPr>
          <p:cNvSpPr txBox="1">
            <a:spLocks noRot="1" noChangeAspect="1" noMove="1" noResize="1" noEditPoints="1" noAdjustHandles="1" noChangeArrowheads="1" noChangeShapeType="1" noTextEdit="1"/>
          </p:cNvSpPr>
          <p:nvPr/>
        </p:nvSpPr>
        <p:spPr>
          <a:xfrm>
            <a:off x="3124200" y="4114800"/>
            <a:ext cx="3077702" cy="1155060"/>
          </a:xfrm>
          <a:prstGeom prst="rect">
            <a:avLst/>
          </a:prstGeom>
          <a:blipFill rotWithShape="0">
            <a:blip r:embed="rId2"/>
            <a:stretch>
              <a:fillRect/>
            </a:stretch>
          </a:blipFill>
        </p:spPr>
        <p:txBody>
          <a:bodyPr/>
          <a:lstStyle/>
          <a:p>
            <a:pPr>
              <a:defRPr/>
            </a:pPr>
            <a:r>
              <a:rPr lang="en-US">
                <a:noFill/>
                <a:latin typeface="Tahoma" charset="0"/>
              </a:rPr>
              <a:t> </a:t>
            </a:r>
          </a:p>
        </p:txBody>
      </p:sp>
      <p:sp>
        <p:nvSpPr>
          <p:cNvPr id="84996" name="Rectangle 4">
            <a:extLst>
              <a:ext uri="{FF2B5EF4-FFF2-40B4-BE49-F238E27FC236}">
                <a16:creationId xmlns:a16="http://schemas.microsoft.com/office/drawing/2014/main" id="{D91F9870-D024-36D3-4259-947EF80F5C3F}"/>
              </a:ext>
            </a:extLst>
          </p:cNvPr>
          <p:cNvSpPr>
            <a:spLocks noChangeArrowheads="1"/>
          </p:cNvSpPr>
          <p:nvPr/>
        </p:nvSpPr>
        <p:spPr bwMode="auto">
          <a:xfrm>
            <a:off x="984250" y="5727700"/>
            <a:ext cx="79248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a:t>Compute the fundamental matrix of the system.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a:extLst>
              <a:ext uri="{FF2B5EF4-FFF2-40B4-BE49-F238E27FC236}">
                <a16:creationId xmlns:a16="http://schemas.microsoft.com/office/drawing/2014/main" id="{ABAA304A-BA01-DB5E-B581-017B1BBA4576}"/>
              </a:ext>
            </a:extLst>
          </p:cNvPr>
          <p:cNvSpPr>
            <a:spLocks noGrp="1" noChangeArrowheads="1"/>
          </p:cNvSpPr>
          <p:nvPr>
            <p:ph type="title"/>
          </p:nvPr>
        </p:nvSpPr>
        <p:spPr/>
        <p:txBody>
          <a:bodyPr/>
          <a:lstStyle/>
          <a:p>
            <a:r>
              <a:rPr lang="en-US" altLang="en-US"/>
              <a:t>Ans. 1</a:t>
            </a:r>
          </a:p>
        </p:txBody>
      </p:sp>
      <p:sp>
        <p:nvSpPr>
          <p:cNvPr id="4" name="TextBox 3">
            <a:extLst>
              <a:ext uri="{FF2B5EF4-FFF2-40B4-BE49-F238E27FC236}">
                <a16:creationId xmlns:a16="http://schemas.microsoft.com/office/drawing/2014/main" id="{34D6814D-C940-8537-3A2A-84E35D549E4D}"/>
              </a:ext>
            </a:extLst>
          </p:cNvPr>
          <p:cNvSpPr txBox="1">
            <a:spLocks noRot="1" noChangeAspect="1" noMove="1" noResize="1" noEditPoints="1" noAdjustHandles="1" noChangeArrowheads="1" noChangeShapeType="1" noTextEdit="1"/>
          </p:cNvSpPr>
          <p:nvPr/>
        </p:nvSpPr>
        <p:spPr>
          <a:xfrm>
            <a:off x="5410200" y="457200"/>
            <a:ext cx="3077702" cy="1155060"/>
          </a:xfrm>
          <a:prstGeom prst="rect">
            <a:avLst/>
          </a:prstGeom>
          <a:blipFill rotWithShape="0">
            <a:blip r:embed="rId2"/>
            <a:stretch>
              <a:fillRect/>
            </a:stretch>
          </a:blipFill>
        </p:spPr>
        <p:txBody>
          <a:bodyPr/>
          <a:lstStyle/>
          <a:p>
            <a:pPr>
              <a:defRPr/>
            </a:pPr>
            <a:r>
              <a:rPr lang="en-US">
                <a:noFill/>
                <a:latin typeface="Tahoma" charset="0"/>
              </a:rPr>
              <a:t> </a:t>
            </a:r>
          </a:p>
        </p:txBody>
      </p:sp>
      <p:sp>
        <p:nvSpPr>
          <p:cNvPr id="5" name="TextBox 4">
            <a:extLst>
              <a:ext uri="{FF2B5EF4-FFF2-40B4-BE49-F238E27FC236}">
                <a16:creationId xmlns:a16="http://schemas.microsoft.com/office/drawing/2014/main" id="{69D8B657-69CD-B184-BACA-C5DFD2C88CE7}"/>
              </a:ext>
            </a:extLst>
          </p:cNvPr>
          <p:cNvSpPr txBox="1">
            <a:spLocks noRot="1" noChangeAspect="1" noMove="1" noResize="1" noEditPoints="1" noAdjustHandles="1" noChangeArrowheads="1" noChangeShapeType="1" noTextEdit="1"/>
          </p:cNvSpPr>
          <p:nvPr/>
        </p:nvSpPr>
        <p:spPr>
          <a:xfrm>
            <a:off x="609600" y="2438400"/>
            <a:ext cx="2495362" cy="1139414"/>
          </a:xfrm>
          <a:prstGeom prst="rect">
            <a:avLst/>
          </a:prstGeom>
          <a:blipFill rotWithShape="0">
            <a:blip r:embed="rId3"/>
            <a:stretch>
              <a:fillRect/>
            </a:stretch>
          </a:blipFill>
        </p:spPr>
        <p:txBody>
          <a:bodyPr/>
          <a:lstStyle/>
          <a:p>
            <a:pPr>
              <a:defRPr/>
            </a:pPr>
            <a:r>
              <a:rPr lang="en-US">
                <a:noFill/>
                <a:latin typeface="Tahoma" charset="0"/>
              </a:rPr>
              <a:t> </a:t>
            </a:r>
          </a:p>
        </p:txBody>
      </p:sp>
      <p:sp>
        <p:nvSpPr>
          <p:cNvPr id="6" name="TextBox 5">
            <a:extLst>
              <a:ext uri="{FF2B5EF4-FFF2-40B4-BE49-F238E27FC236}">
                <a16:creationId xmlns:a16="http://schemas.microsoft.com/office/drawing/2014/main" id="{80CC156A-70B2-B2A8-01B5-37B203E09CEC}"/>
              </a:ext>
            </a:extLst>
          </p:cNvPr>
          <p:cNvSpPr txBox="1">
            <a:spLocks noRot="1" noChangeAspect="1" noMove="1" noResize="1" noEditPoints="1" noAdjustHandles="1" noChangeArrowheads="1" noChangeShapeType="1" noTextEdit="1"/>
          </p:cNvSpPr>
          <p:nvPr/>
        </p:nvSpPr>
        <p:spPr>
          <a:xfrm>
            <a:off x="3647663" y="2433851"/>
            <a:ext cx="1372235" cy="1135054"/>
          </a:xfrm>
          <a:prstGeom prst="rect">
            <a:avLst/>
          </a:prstGeom>
          <a:blipFill rotWithShape="0">
            <a:blip r:embed="rId4"/>
            <a:stretch>
              <a:fillRect/>
            </a:stretch>
          </a:blipFill>
        </p:spPr>
        <p:txBody>
          <a:bodyPr/>
          <a:lstStyle/>
          <a:p>
            <a:pPr>
              <a:defRPr/>
            </a:pPr>
            <a:r>
              <a:rPr lang="en-US">
                <a:noFill/>
                <a:latin typeface="Tahoma" charset="0"/>
              </a:rPr>
              <a:t> </a:t>
            </a:r>
          </a:p>
        </p:txBody>
      </p:sp>
      <p:sp>
        <p:nvSpPr>
          <p:cNvPr id="7" name="TextBox 6">
            <a:extLst>
              <a:ext uri="{FF2B5EF4-FFF2-40B4-BE49-F238E27FC236}">
                <a16:creationId xmlns:a16="http://schemas.microsoft.com/office/drawing/2014/main" id="{7DC23717-B5A1-4E7B-7776-CDFDD9012A56}"/>
              </a:ext>
            </a:extLst>
          </p:cNvPr>
          <p:cNvSpPr txBox="1">
            <a:spLocks noRot="1" noChangeAspect="1" noMove="1" noResize="1" noEditPoints="1" noAdjustHandles="1" noChangeArrowheads="1" noChangeShapeType="1" noTextEdit="1"/>
          </p:cNvSpPr>
          <p:nvPr/>
        </p:nvSpPr>
        <p:spPr>
          <a:xfrm>
            <a:off x="5440907" y="2433851"/>
            <a:ext cx="3426772" cy="1139414"/>
          </a:xfrm>
          <a:prstGeom prst="rect">
            <a:avLst/>
          </a:prstGeom>
          <a:blipFill rotWithShape="0">
            <a:blip r:embed="rId5"/>
            <a:stretch>
              <a:fillRect/>
            </a:stretch>
          </a:blipFill>
        </p:spPr>
        <p:txBody>
          <a:bodyPr/>
          <a:lstStyle/>
          <a:p>
            <a:pPr>
              <a:defRPr/>
            </a:pPr>
            <a:r>
              <a:rPr lang="en-US">
                <a:noFill/>
                <a:latin typeface="Tahoma" charset="0"/>
              </a:rPr>
              <a:t> </a:t>
            </a:r>
          </a:p>
        </p:txBody>
      </p:sp>
      <p:sp>
        <p:nvSpPr>
          <p:cNvPr id="8" name="TextBox 7">
            <a:extLst>
              <a:ext uri="{FF2B5EF4-FFF2-40B4-BE49-F238E27FC236}">
                <a16:creationId xmlns:a16="http://schemas.microsoft.com/office/drawing/2014/main" id="{08B55AA5-B209-BDBB-61B7-C998FC4C8EE5}"/>
              </a:ext>
            </a:extLst>
          </p:cNvPr>
          <p:cNvSpPr txBox="1">
            <a:spLocks noRot="1" noChangeAspect="1" noMove="1" noResize="1" noEditPoints="1" noAdjustHandles="1" noChangeArrowheads="1" noChangeShapeType="1" noTextEdit="1"/>
          </p:cNvSpPr>
          <p:nvPr/>
        </p:nvSpPr>
        <p:spPr>
          <a:xfrm>
            <a:off x="2067487" y="4724400"/>
            <a:ext cx="1889492" cy="430887"/>
          </a:xfrm>
          <a:prstGeom prst="rect">
            <a:avLst/>
          </a:prstGeom>
          <a:blipFill rotWithShape="0">
            <a:blip r:embed="rId6"/>
            <a:stretch>
              <a:fillRect/>
            </a:stretch>
          </a:blipFill>
        </p:spPr>
        <p:txBody>
          <a:bodyPr/>
          <a:lstStyle/>
          <a:p>
            <a:pPr>
              <a:defRPr/>
            </a:pPr>
            <a:r>
              <a:rPr lang="en-US">
                <a:noFill/>
                <a:latin typeface="Tahoma" charset="0"/>
              </a:rPr>
              <a:t> </a:t>
            </a:r>
          </a:p>
        </p:txBody>
      </p:sp>
      <p:sp>
        <p:nvSpPr>
          <p:cNvPr id="9" name="TextBox 8">
            <a:extLst>
              <a:ext uri="{FF2B5EF4-FFF2-40B4-BE49-F238E27FC236}">
                <a16:creationId xmlns:a16="http://schemas.microsoft.com/office/drawing/2014/main" id="{5231C383-DC9E-AA4A-E43B-8206AD1D975B}"/>
              </a:ext>
            </a:extLst>
          </p:cNvPr>
          <p:cNvSpPr txBox="1">
            <a:spLocks noRot="1" noChangeAspect="1" noMove="1" noResize="1" noEditPoints="1" noAdjustHandles="1" noChangeArrowheads="1" noChangeShapeType="1" noTextEdit="1"/>
          </p:cNvSpPr>
          <p:nvPr/>
        </p:nvSpPr>
        <p:spPr>
          <a:xfrm>
            <a:off x="2376803" y="5334000"/>
            <a:ext cx="3281283" cy="1139414"/>
          </a:xfrm>
          <a:prstGeom prst="rect">
            <a:avLst/>
          </a:prstGeom>
          <a:blipFill rotWithShape="0">
            <a:blip r:embed="rId7"/>
            <a:stretch>
              <a:fillRect/>
            </a:stretch>
          </a:blipFill>
        </p:spPr>
        <p:txBody>
          <a:bodyPr/>
          <a:lstStyle/>
          <a:p>
            <a:pPr>
              <a:defRPr/>
            </a:pPr>
            <a:r>
              <a:rPr lang="en-US">
                <a:noFill/>
                <a:latin typeface="Tahoma"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99829A28-B5FF-9D37-BB5D-59DAF53AAD22}"/>
              </a:ext>
            </a:extLst>
          </p:cNvPr>
          <p:cNvSpPr>
            <a:spLocks noGrp="1" noChangeArrowheads="1"/>
          </p:cNvSpPr>
          <p:nvPr>
            <p:ph type="title"/>
          </p:nvPr>
        </p:nvSpPr>
        <p:spPr>
          <a:xfrm>
            <a:off x="1066800" y="304800"/>
            <a:ext cx="5326063" cy="1371600"/>
          </a:xfrm>
        </p:spPr>
        <p:txBody>
          <a:bodyPr/>
          <a:lstStyle/>
          <a:p>
            <a:r>
              <a:rPr lang="en-US" altLang="en-US"/>
              <a:t>Fundamental Matrix: Properties</a:t>
            </a:r>
          </a:p>
        </p:txBody>
      </p:sp>
      <p:pic>
        <p:nvPicPr>
          <p:cNvPr id="87042" name="Picture 30">
            <a:extLst>
              <a:ext uri="{FF2B5EF4-FFF2-40B4-BE49-F238E27FC236}">
                <a16:creationId xmlns:a16="http://schemas.microsoft.com/office/drawing/2014/main" id="{7BB84C61-46D3-20B5-267C-7E209848B9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16700" y="69850"/>
            <a:ext cx="25273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1">
            <a:extLst>
              <a:ext uri="{FF2B5EF4-FFF2-40B4-BE49-F238E27FC236}">
                <a16:creationId xmlns:a16="http://schemas.microsoft.com/office/drawing/2014/main" id="{01EBF027-7B21-FA8A-DA91-156D0F240DAA}"/>
              </a:ext>
            </a:extLst>
          </p:cNvPr>
          <p:cNvSpPr txBox="1">
            <a:spLocks noRot="1" noChangeAspect="1" noMove="1" noResize="1" noEditPoints="1" noAdjustHandles="1" noChangeArrowheads="1" noChangeShapeType="1" noTextEdit="1"/>
          </p:cNvSpPr>
          <p:nvPr/>
        </p:nvSpPr>
        <p:spPr>
          <a:xfrm>
            <a:off x="1443083" y="1911166"/>
            <a:ext cx="4573496" cy="430887"/>
          </a:xfrm>
          <a:prstGeom prst="rect">
            <a:avLst/>
          </a:prstGeom>
          <a:blipFill rotWithShape="0">
            <a:blip r:embed="rId3"/>
            <a:stretch>
              <a:fillRect/>
            </a:stretch>
          </a:blipFill>
        </p:spPr>
        <p:txBody>
          <a:bodyPr/>
          <a:lstStyle/>
          <a:p>
            <a:pPr>
              <a:defRPr/>
            </a:pPr>
            <a:r>
              <a:rPr lang="en-US">
                <a:noFill/>
                <a:latin typeface="Tahoma" charset="0"/>
              </a:rPr>
              <a:t> </a:t>
            </a:r>
          </a:p>
        </p:txBody>
      </p:sp>
      <p:sp>
        <p:nvSpPr>
          <p:cNvPr id="33" name="TextBox 32">
            <a:extLst>
              <a:ext uri="{FF2B5EF4-FFF2-40B4-BE49-F238E27FC236}">
                <a16:creationId xmlns:a16="http://schemas.microsoft.com/office/drawing/2014/main" id="{8E909FE0-F11B-9370-EDB9-EBFEBAEDD410}"/>
              </a:ext>
            </a:extLst>
          </p:cNvPr>
          <p:cNvSpPr txBox="1">
            <a:spLocks noChangeArrowheads="1"/>
          </p:cNvSpPr>
          <p:nvPr/>
        </p:nvSpPr>
        <p:spPr bwMode="auto">
          <a:xfrm>
            <a:off x="385763" y="2451100"/>
            <a:ext cx="7874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a:solidFill>
                  <a:srgbClr val="7030A0"/>
                </a:solidFill>
              </a:rPr>
              <a:t>Transpose:</a:t>
            </a:r>
            <a:r>
              <a:rPr lang="en-US" altLang="en-US" sz="2800"/>
              <a:t> </a:t>
            </a:r>
          </a:p>
          <a:p>
            <a:pPr>
              <a:spcBef>
                <a:spcPct val="0"/>
              </a:spcBef>
              <a:buClrTx/>
              <a:buSzTx/>
              <a:buFontTx/>
              <a:buNone/>
            </a:pPr>
            <a:r>
              <a:rPr lang="en-US" altLang="en-US" sz="2800"/>
              <a:t>If </a:t>
            </a:r>
            <a:r>
              <a:rPr lang="en-US" altLang="en-US" sz="2800" i="1">
                <a:latin typeface="Times New Roman" panose="02020603050405020304" pitchFamily="18" charset="0"/>
                <a:cs typeface="Times New Roman" panose="02020603050405020304" pitchFamily="18" charset="0"/>
              </a:rPr>
              <a:t>F</a:t>
            </a:r>
            <a:r>
              <a:rPr lang="en-US" altLang="en-US" sz="2800"/>
              <a:t> is fundamental matrix of </a:t>
            </a:r>
            <a:r>
              <a:rPr lang="en-US" altLang="en-US" sz="2800" i="1">
                <a:latin typeface="Times New Roman" panose="02020603050405020304" pitchFamily="18" charset="0"/>
                <a:cs typeface="Times New Roman" panose="02020603050405020304" pitchFamily="18" charset="0"/>
              </a:rPr>
              <a:t>(P,P’), F</a:t>
            </a:r>
            <a:r>
              <a:rPr lang="en-US" altLang="en-US" sz="2800" i="1" baseline="30000">
                <a:latin typeface="Times New Roman" panose="02020603050405020304" pitchFamily="18" charset="0"/>
                <a:cs typeface="Times New Roman" panose="02020603050405020304" pitchFamily="18" charset="0"/>
              </a:rPr>
              <a:t>T</a:t>
            </a:r>
            <a:r>
              <a:rPr lang="en-US" altLang="en-US" sz="2800"/>
              <a:t> for </a:t>
            </a:r>
            <a:r>
              <a:rPr lang="en-US" altLang="en-US" sz="2800" i="1">
                <a:latin typeface="Times New Roman" panose="02020603050405020304" pitchFamily="18" charset="0"/>
                <a:cs typeface="Times New Roman" panose="02020603050405020304" pitchFamily="18" charset="0"/>
              </a:rPr>
              <a:t>(P’,P).</a:t>
            </a:r>
          </a:p>
        </p:txBody>
      </p:sp>
      <p:sp>
        <p:nvSpPr>
          <p:cNvPr id="87045" name="TextBox 33">
            <a:extLst>
              <a:ext uri="{FF2B5EF4-FFF2-40B4-BE49-F238E27FC236}">
                <a16:creationId xmlns:a16="http://schemas.microsoft.com/office/drawing/2014/main" id="{3D361E83-C43E-1AB9-1C24-6C039E921FE1}"/>
              </a:ext>
            </a:extLst>
          </p:cNvPr>
          <p:cNvSpPr txBox="1">
            <a:spLocks noChangeArrowheads="1"/>
          </p:cNvSpPr>
          <p:nvPr/>
        </p:nvSpPr>
        <p:spPr bwMode="auto">
          <a:xfrm>
            <a:off x="6616700" y="1649413"/>
            <a:ext cx="774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i="1">
                <a:latin typeface="Times New Roman" panose="02020603050405020304" pitchFamily="18" charset="0"/>
                <a:cs typeface="Times New Roman" panose="02020603050405020304" pitchFamily="18" charset="0"/>
              </a:rPr>
              <a:t>P</a:t>
            </a:r>
          </a:p>
        </p:txBody>
      </p:sp>
      <p:sp>
        <p:nvSpPr>
          <p:cNvPr id="87046" name="TextBox 34">
            <a:extLst>
              <a:ext uri="{FF2B5EF4-FFF2-40B4-BE49-F238E27FC236}">
                <a16:creationId xmlns:a16="http://schemas.microsoft.com/office/drawing/2014/main" id="{7824170B-94B6-66E7-ACD1-AACC62D8EC7A}"/>
              </a:ext>
            </a:extLst>
          </p:cNvPr>
          <p:cNvSpPr txBox="1">
            <a:spLocks noChangeArrowheads="1"/>
          </p:cNvSpPr>
          <p:nvPr/>
        </p:nvSpPr>
        <p:spPr bwMode="auto">
          <a:xfrm>
            <a:off x="8369300" y="1633538"/>
            <a:ext cx="774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i="1">
                <a:latin typeface="Times New Roman" panose="02020603050405020304" pitchFamily="18" charset="0"/>
                <a:cs typeface="Times New Roman" panose="02020603050405020304" pitchFamily="18" charset="0"/>
              </a:rPr>
              <a:t>P’</a:t>
            </a:r>
          </a:p>
        </p:txBody>
      </p:sp>
      <p:sp>
        <p:nvSpPr>
          <p:cNvPr id="36" name="TextBox 35">
            <a:extLst>
              <a:ext uri="{FF2B5EF4-FFF2-40B4-BE49-F238E27FC236}">
                <a16:creationId xmlns:a16="http://schemas.microsoft.com/office/drawing/2014/main" id="{768BC71C-4D1E-BA4E-1D71-0CC5659E8EB9}"/>
              </a:ext>
            </a:extLst>
          </p:cNvPr>
          <p:cNvSpPr txBox="1">
            <a:spLocks noChangeArrowheads="1"/>
          </p:cNvSpPr>
          <p:nvPr/>
        </p:nvSpPr>
        <p:spPr bwMode="auto">
          <a:xfrm>
            <a:off x="385763" y="3509963"/>
            <a:ext cx="67627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a:solidFill>
                  <a:srgbClr val="7030A0"/>
                </a:solidFill>
              </a:rPr>
              <a:t>Epipolar lines</a:t>
            </a:r>
            <a:r>
              <a:rPr lang="en-US" altLang="en-US" sz="2800"/>
              <a:t>: For </a:t>
            </a:r>
            <a:r>
              <a:rPr lang="en-US" altLang="en-US" sz="2800" i="1">
                <a:latin typeface="Times New Roman" panose="02020603050405020304" pitchFamily="18" charset="0"/>
                <a:cs typeface="Times New Roman" panose="02020603050405020304" pitchFamily="18" charset="0"/>
              </a:rPr>
              <a:t>x</a:t>
            </a:r>
            <a:r>
              <a:rPr lang="en-US" altLang="en-US" sz="2800"/>
              <a:t>, epipolar line </a:t>
            </a:r>
            <a:r>
              <a:rPr lang="en-US" altLang="en-US" sz="2800" i="1">
                <a:latin typeface="Times New Roman" panose="02020603050405020304" pitchFamily="18" charset="0"/>
                <a:cs typeface="Times New Roman" panose="02020603050405020304" pitchFamily="18" charset="0"/>
              </a:rPr>
              <a:t>l’=Fx</a:t>
            </a:r>
            <a:r>
              <a:rPr lang="en-US" altLang="en-US" sz="2800"/>
              <a:t>.</a:t>
            </a:r>
          </a:p>
          <a:p>
            <a:pPr>
              <a:spcBef>
                <a:spcPct val="0"/>
              </a:spcBef>
              <a:buClrTx/>
              <a:buSzTx/>
              <a:buFontTx/>
              <a:buNone/>
            </a:pPr>
            <a:r>
              <a:rPr lang="en-US" altLang="en-US" sz="2800"/>
              <a:t>                     For </a:t>
            </a:r>
            <a:r>
              <a:rPr lang="en-US" altLang="en-US" sz="2800" i="1">
                <a:latin typeface="Times New Roman" panose="02020603050405020304" pitchFamily="18" charset="0"/>
                <a:cs typeface="Times New Roman" panose="02020603050405020304" pitchFamily="18" charset="0"/>
              </a:rPr>
              <a:t>x’</a:t>
            </a:r>
            <a:r>
              <a:rPr lang="en-US" altLang="en-US" sz="2800"/>
              <a:t>, epipolar line </a:t>
            </a:r>
            <a:r>
              <a:rPr lang="en-US" altLang="en-US" sz="2800" i="1">
                <a:latin typeface="Times New Roman" panose="02020603050405020304" pitchFamily="18" charset="0"/>
                <a:cs typeface="Times New Roman" panose="02020603050405020304" pitchFamily="18" charset="0"/>
              </a:rPr>
              <a:t>l=F</a:t>
            </a:r>
            <a:r>
              <a:rPr lang="en-US" altLang="en-US" sz="2800" i="1" baseline="30000">
                <a:latin typeface="Times New Roman" panose="02020603050405020304" pitchFamily="18" charset="0"/>
                <a:cs typeface="Times New Roman" panose="02020603050405020304" pitchFamily="18" charset="0"/>
              </a:rPr>
              <a:t>T</a:t>
            </a:r>
            <a:r>
              <a:rPr lang="en-US" altLang="en-US" sz="2800" i="1">
                <a:latin typeface="Times New Roman" panose="02020603050405020304" pitchFamily="18" charset="0"/>
                <a:cs typeface="Times New Roman" panose="02020603050405020304" pitchFamily="18" charset="0"/>
              </a:rPr>
              <a:t>x’.</a:t>
            </a:r>
          </a:p>
        </p:txBody>
      </p:sp>
      <p:sp>
        <p:nvSpPr>
          <p:cNvPr id="37" name="TextBox 36">
            <a:extLst>
              <a:ext uri="{FF2B5EF4-FFF2-40B4-BE49-F238E27FC236}">
                <a16:creationId xmlns:a16="http://schemas.microsoft.com/office/drawing/2014/main" id="{7112F00E-EB98-33A3-261C-334C6CAF0636}"/>
              </a:ext>
            </a:extLst>
          </p:cNvPr>
          <p:cNvSpPr txBox="1">
            <a:spLocks noRot="1" noChangeAspect="1" noMove="1" noResize="1" noEditPoints="1" noAdjustHandles="1" noChangeArrowheads="1" noChangeShapeType="1" noTextEdit="1"/>
          </p:cNvSpPr>
          <p:nvPr/>
        </p:nvSpPr>
        <p:spPr>
          <a:xfrm>
            <a:off x="376517" y="4567430"/>
            <a:ext cx="7195816" cy="1438984"/>
          </a:xfrm>
          <a:prstGeom prst="rect">
            <a:avLst/>
          </a:prstGeom>
          <a:blipFill rotWithShape="0">
            <a:blip r:embed="rId4"/>
            <a:stretch>
              <a:fillRect l="-1780" t="-847" b="-11017"/>
            </a:stretch>
          </a:blipFill>
        </p:spPr>
        <p:txBody>
          <a:bodyPr/>
          <a:lstStyle/>
          <a:p>
            <a:pPr>
              <a:defRPr/>
            </a:pPr>
            <a:r>
              <a:rPr lang="en-US">
                <a:noFill/>
                <a:latin typeface="Tahoma" charset="0"/>
              </a:rPr>
              <a:t> </a:t>
            </a:r>
          </a:p>
        </p:txBody>
      </p:sp>
      <p:sp>
        <p:nvSpPr>
          <p:cNvPr id="38" name="TextBox 37">
            <a:extLst>
              <a:ext uri="{FF2B5EF4-FFF2-40B4-BE49-F238E27FC236}">
                <a16:creationId xmlns:a16="http://schemas.microsoft.com/office/drawing/2014/main" id="{AC8EDD9A-892C-B47D-F137-0839D873C4F3}"/>
              </a:ext>
            </a:extLst>
          </p:cNvPr>
          <p:cNvSpPr txBox="1">
            <a:spLocks noChangeArrowheads="1"/>
          </p:cNvSpPr>
          <p:nvPr/>
        </p:nvSpPr>
        <p:spPr bwMode="auto">
          <a:xfrm>
            <a:off x="454025" y="6007100"/>
            <a:ext cx="84010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a:solidFill>
                  <a:srgbClr val="7030A0"/>
                </a:solidFill>
              </a:rPr>
              <a:t>Rank deficient:</a:t>
            </a:r>
          </a:p>
          <a:p>
            <a:pPr>
              <a:spcBef>
                <a:spcPct val="0"/>
              </a:spcBef>
              <a:buClrTx/>
              <a:buSzTx/>
              <a:buFontTx/>
              <a:buNone/>
            </a:pPr>
            <a:r>
              <a:rPr lang="en-US" altLang="en-US" sz="2800"/>
              <a:t>det(</a:t>
            </a:r>
            <a:r>
              <a:rPr lang="en-US" altLang="en-US" sz="2800" i="1">
                <a:latin typeface="Times New Roman" panose="02020603050405020304" pitchFamily="18" charset="0"/>
                <a:cs typeface="Times New Roman" panose="02020603050405020304" pitchFamily="18" charset="0"/>
              </a:rPr>
              <a:t>F</a:t>
            </a:r>
            <a:r>
              <a:rPr lang="en-US" altLang="en-US" sz="2800"/>
              <a:t>)=0    and </a:t>
            </a:r>
            <a:r>
              <a:rPr lang="en-US" altLang="en-US" sz="2800" i="1">
                <a:latin typeface="Times New Roman" panose="02020603050405020304" pitchFamily="18" charset="0"/>
                <a:cs typeface="Times New Roman" panose="02020603050405020304" pitchFamily="18" charset="0"/>
              </a:rPr>
              <a:t>F</a:t>
            </a:r>
            <a:r>
              <a:rPr lang="en-US" altLang="en-US" sz="2800"/>
              <a:t> is a projective element </a:t>
            </a:r>
            <a:r>
              <a:rPr lang="en-US" altLang="en-US" sz="2800">
                <a:sym typeface="Wingdings" pitchFamily="2" charset="2"/>
              </a:rPr>
              <a:t> 7 d.o.f.</a:t>
            </a:r>
            <a:endParaRPr lang="en-US" altLang="en-US" sz="2800"/>
          </a:p>
        </p:txBody>
      </p:sp>
      <p:sp>
        <p:nvSpPr>
          <p:cNvPr id="39" name="TextBox 38">
            <a:extLst>
              <a:ext uri="{FF2B5EF4-FFF2-40B4-BE49-F238E27FC236}">
                <a16:creationId xmlns:a16="http://schemas.microsoft.com/office/drawing/2014/main" id="{B6CA5C3E-D130-CE43-7F61-774B10A6A125}"/>
              </a:ext>
            </a:extLst>
          </p:cNvPr>
          <p:cNvSpPr txBox="1"/>
          <p:nvPr/>
        </p:nvSpPr>
        <p:spPr>
          <a:xfrm>
            <a:off x="7573963" y="3444875"/>
            <a:ext cx="1855787" cy="2370138"/>
          </a:xfrm>
          <a:prstGeom prst="rect">
            <a:avLst/>
          </a:prstGeom>
          <a:noFill/>
        </p:spPr>
        <p:txBody>
          <a:bodyPr>
            <a:spAutoFit/>
          </a:bodyPr>
          <a:lstStyle/>
          <a:p>
            <a:pPr>
              <a:defRPr/>
            </a:pPr>
            <a:r>
              <a:rPr lang="en-US" sz="2400" i="1" dirty="0">
                <a:latin typeface="Times New Roman" charset="0"/>
                <a:ea typeface="Times New Roman" charset="0"/>
                <a:cs typeface="Times New Roman" charset="0"/>
              </a:rPr>
              <a:t>F</a:t>
            </a:r>
            <a:r>
              <a:rPr lang="en-US" sz="2400" dirty="0">
                <a:latin typeface="Tahoma" charset="0"/>
              </a:rPr>
              <a:t> is a correlation.</a:t>
            </a:r>
          </a:p>
          <a:p>
            <a:pPr marL="342900" indent="-342900">
              <a:buFont typeface="Wingdings" charset="2"/>
              <a:buChar char="à"/>
              <a:defRPr/>
            </a:pPr>
            <a:r>
              <a:rPr lang="en-US" sz="2000" dirty="0">
                <a:latin typeface="Tahoma" charset="0"/>
                <a:sym typeface="Wingdings"/>
              </a:rPr>
              <a:t>Rank deficient.</a:t>
            </a:r>
          </a:p>
          <a:p>
            <a:pPr marL="342900" indent="-342900">
              <a:buFont typeface="Wingdings" charset="2"/>
              <a:buChar char="à"/>
              <a:defRPr/>
            </a:pPr>
            <a:r>
              <a:rPr lang="en-US" sz="2000" dirty="0">
                <a:latin typeface="Tahoma" charset="0"/>
                <a:sym typeface="Wingdings"/>
              </a:rPr>
              <a:t>Inverse does not exit.</a:t>
            </a:r>
            <a:endParaRPr lang="en-US" sz="2000" dirty="0">
              <a:latin typeface="Tahoma" charset="0"/>
            </a:endParaRPr>
          </a:p>
        </p:txBody>
      </p:sp>
      <p:cxnSp>
        <p:nvCxnSpPr>
          <p:cNvPr id="46" name="Curved Connector 45">
            <a:extLst>
              <a:ext uri="{FF2B5EF4-FFF2-40B4-BE49-F238E27FC236}">
                <a16:creationId xmlns:a16="http://schemas.microsoft.com/office/drawing/2014/main" id="{6B1A78E2-F473-622C-070B-52175CE399C9}"/>
              </a:ext>
            </a:extLst>
          </p:cNvPr>
          <p:cNvCxnSpPr>
            <a:cxnSpLocks noChangeShapeType="1"/>
          </p:cNvCxnSpPr>
          <p:nvPr/>
        </p:nvCxnSpPr>
        <p:spPr bwMode="auto">
          <a:xfrm rot="10800000">
            <a:off x="6392863" y="3611563"/>
            <a:ext cx="1258887" cy="95250"/>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p:bldP spid="38" grpId="0"/>
      <p:bldP spid="3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1" name="Object 2">
            <a:extLst>
              <a:ext uri="{FF2B5EF4-FFF2-40B4-BE49-F238E27FC236}">
                <a16:creationId xmlns:a16="http://schemas.microsoft.com/office/drawing/2014/main" id="{6F7F255A-2949-3488-5E37-AB2C39210996}"/>
              </a:ext>
            </a:extLst>
          </p:cNvPr>
          <p:cNvGraphicFramePr>
            <a:graphicFrameLocks noChangeAspect="1"/>
          </p:cNvGraphicFramePr>
          <p:nvPr/>
        </p:nvGraphicFramePr>
        <p:xfrm>
          <a:off x="995363" y="1774825"/>
          <a:ext cx="8045450" cy="3873500"/>
        </p:xfrm>
        <a:graphic>
          <a:graphicData uri="http://schemas.openxmlformats.org/presentationml/2006/ole">
            <mc:AlternateContent xmlns:mc="http://schemas.openxmlformats.org/markup-compatibility/2006">
              <mc:Choice xmlns:v="urn:schemas-microsoft-com:vml" Requires="v">
                <p:oleObj name="Equation" r:id="rId2" imgW="4432300" imgH="2324100" progId="Equation.3">
                  <p:embed/>
                </p:oleObj>
              </mc:Choice>
              <mc:Fallback>
                <p:oleObj name="Equation" r:id="rId2" imgW="4432300" imgH="23241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363" y="1774825"/>
                        <a:ext cx="8045450"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20869" name="Group 5">
            <a:extLst>
              <a:ext uri="{FF2B5EF4-FFF2-40B4-BE49-F238E27FC236}">
                <a16:creationId xmlns:a16="http://schemas.microsoft.com/office/drawing/2014/main" id="{E0399C8B-54E6-F644-F151-12F2CFA3FE2B}"/>
              </a:ext>
            </a:extLst>
          </p:cNvPr>
          <p:cNvGrpSpPr>
            <a:grpSpLocks/>
          </p:cNvGrpSpPr>
          <p:nvPr/>
        </p:nvGrpSpPr>
        <p:grpSpPr bwMode="auto">
          <a:xfrm>
            <a:off x="1143000" y="4800600"/>
            <a:ext cx="6692900" cy="1803400"/>
            <a:chOff x="240" y="3070"/>
            <a:chExt cx="4365" cy="2105"/>
          </a:xfrm>
        </p:grpSpPr>
        <p:sp>
          <p:nvSpPr>
            <p:cNvPr id="92164" name="Text Box 6">
              <a:extLst>
                <a:ext uri="{FF2B5EF4-FFF2-40B4-BE49-F238E27FC236}">
                  <a16:creationId xmlns:a16="http://schemas.microsoft.com/office/drawing/2014/main" id="{5899C252-E4AD-F6E9-A714-2858FAFFEA51}"/>
                </a:ext>
              </a:extLst>
            </p:cNvPr>
            <p:cNvSpPr txBox="1">
              <a:spLocks noChangeArrowheads="1"/>
            </p:cNvSpPr>
            <p:nvPr/>
          </p:nvSpPr>
          <p:spPr bwMode="auto">
            <a:xfrm>
              <a:off x="240" y="3087"/>
              <a:ext cx="821" cy="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de-DE" altLang="en-US" sz="2100">
                  <a:solidFill>
                    <a:srgbClr val="FF0000"/>
                  </a:solidFill>
                  <a:latin typeface="Arial Narrow" panose="020B0604020202020204" pitchFamily="34" charset="0"/>
                </a:rPr>
                <a:t>~10000</a:t>
              </a:r>
              <a:endParaRPr lang="en-GB" altLang="en-US" sz="2100">
                <a:solidFill>
                  <a:srgbClr val="FF0000"/>
                </a:solidFill>
                <a:latin typeface="Arial Narrow" panose="020B0604020202020204" pitchFamily="34" charset="0"/>
              </a:endParaRPr>
            </a:p>
          </p:txBody>
        </p:sp>
        <p:sp>
          <p:nvSpPr>
            <p:cNvPr id="92165" name="Text Box 7">
              <a:extLst>
                <a:ext uri="{FF2B5EF4-FFF2-40B4-BE49-F238E27FC236}">
                  <a16:creationId xmlns:a16="http://schemas.microsoft.com/office/drawing/2014/main" id="{FA06D360-F72B-F51E-5808-AC50E4F795F0}"/>
                </a:ext>
              </a:extLst>
            </p:cNvPr>
            <p:cNvSpPr txBox="1">
              <a:spLocks noChangeArrowheads="1"/>
            </p:cNvSpPr>
            <p:nvPr/>
          </p:nvSpPr>
          <p:spPr bwMode="auto">
            <a:xfrm>
              <a:off x="818" y="3070"/>
              <a:ext cx="700"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de-DE" altLang="en-US" sz="2100">
                  <a:solidFill>
                    <a:srgbClr val="FF0000"/>
                  </a:solidFill>
                  <a:latin typeface="Arial Narrow" panose="020B0604020202020204" pitchFamily="34" charset="0"/>
                </a:rPr>
                <a:t>~10000</a:t>
              </a:r>
              <a:endParaRPr lang="en-GB" altLang="en-US" sz="2100">
                <a:solidFill>
                  <a:srgbClr val="FF0000"/>
                </a:solidFill>
                <a:latin typeface="Arial Narrow" panose="020B0604020202020204" pitchFamily="34" charset="0"/>
              </a:endParaRPr>
            </a:p>
          </p:txBody>
        </p:sp>
        <p:sp>
          <p:nvSpPr>
            <p:cNvPr id="92166" name="Text Box 8">
              <a:extLst>
                <a:ext uri="{FF2B5EF4-FFF2-40B4-BE49-F238E27FC236}">
                  <a16:creationId xmlns:a16="http://schemas.microsoft.com/office/drawing/2014/main" id="{F23E2AE8-2014-E299-CC67-D2087CCCD841}"/>
                </a:ext>
              </a:extLst>
            </p:cNvPr>
            <p:cNvSpPr txBox="1">
              <a:spLocks noChangeArrowheads="1"/>
            </p:cNvSpPr>
            <p:nvPr/>
          </p:nvSpPr>
          <p:spPr bwMode="auto">
            <a:xfrm>
              <a:off x="1830" y="3087"/>
              <a:ext cx="821" cy="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de-DE" altLang="en-US" sz="2100">
                  <a:solidFill>
                    <a:srgbClr val="FF0000"/>
                  </a:solidFill>
                  <a:latin typeface="Arial Narrow" panose="020B0604020202020204" pitchFamily="34" charset="0"/>
                </a:rPr>
                <a:t>~10000</a:t>
              </a:r>
              <a:endParaRPr lang="en-GB" altLang="en-US" sz="2100">
                <a:solidFill>
                  <a:srgbClr val="FF0000"/>
                </a:solidFill>
                <a:latin typeface="Arial Narrow" panose="020B0604020202020204" pitchFamily="34" charset="0"/>
              </a:endParaRPr>
            </a:p>
          </p:txBody>
        </p:sp>
        <p:sp>
          <p:nvSpPr>
            <p:cNvPr id="92167" name="Text Box 9">
              <a:extLst>
                <a:ext uri="{FF2B5EF4-FFF2-40B4-BE49-F238E27FC236}">
                  <a16:creationId xmlns:a16="http://schemas.microsoft.com/office/drawing/2014/main" id="{5242C3EC-89C9-3571-6338-F5A4D079674B}"/>
                </a:ext>
              </a:extLst>
            </p:cNvPr>
            <p:cNvSpPr txBox="1">
              <a:spLocks noChangeArrowheads="1"/>
            </p:cNvSpPr>
            <p:nvPr/>
          </p:nvSpPr>
          <p:spPr bwMode="auto">
            <a:xfrm>
              <a:off x="2456" y="3087"/>
              <a:ext cx="821" cy="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de-DE" altLang="en-US" sz="2100">
                  <a:solidFill>
                    <a:srgbClr val="FF0000"/>
                  </a:solidFill>
                  <a:latin typeface="Arial Narrow" panose="020B0604020202020204" pitchFamily="34" charset="0"/>
                </a:rPr>
                <a:t>~10000</a:t>
              </a:r>
              <a:endParaRPr lang="en-GB" altLang="en-US" sz="2100">
                <a:solidFill>
                  <a:srgbClr val="FF0000"/>
                </a:solidFill>
                <a:latin typeface="Arial Narrow" panose="020B0604020202020204" pitchFamily="34" charset="0"/>
              </a:endParaRPr>
            </a:p>
          </p:txBody>
        </p:sp>
        <p:sp>
          <p:nvSpPr>
            <p:cNvPr id="92168" name="Text Box 10">
              <a:extLst>
                <a:ext uri="{FF2B5EF4-FFF2-40B4-BE49-F238E27FC236}">
                  <a16:creationId xmlns:a16="http://schemas.microsoft.com/office/drawing/2014/main" id="{7CBC8657-6C19-1DC9-DECA-17D5FE21C1F8}"/>
                </a:ext>
              </a:extLst>
            </p:cNvPr>
            <p:cNvSpPr txBox="1">
              <a:spLocks noChangeArrowheads="1"/>
            </p:cNvSpPr>
            <p:nvPr/>
          </p:nvSpPr>
          <p:spPr bwMode="auto">
            <a:xfrm>
              <a:off x="1396" y="3087"/>
              <a:ext cx="603" cy="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de-DE" altLang="en-US" sz="2100">
                  <a:solidFill>
                    <a:srgbClr val="FF0000"/>
                  </a:solidFill>
                  <a:latin typeface="Arial Narrow" panose="020B0604020202020204" pitchFamily="34" charset="0"/>
                </a:rPr>
                <a:t>~100</a:t>
              </a:r>
              <a:endParaRPr lang="en-GB" altLang="en-US" sz="2100">
                <a:solidFill>
                  <a:srgbClr val="FF0000"/>
                </a:solidFill>
                <a:latin typeface="Arial Narrow" panose="020B0604020202020204" pitchFamily="34" charset="0"/>
              </a:endParaRPr>
            </a:p>
          </p:txBody>
        </p:sp>
        <p:sp>
          <p:nvSpPr>
            <p:cNvPr id="92169" name="Text Box 11">
              <a:extLst>
                <a:ext uri="{FF2B5EF4-FFF2-40B4-BE49-F238E27FC236}">
                  <a16:creationId xmlns:a16="http://schemas.microsoft.com/office/drawing/2014/main" id="{08FB0BBD-C877-AECA-6596-905D0BA2A119}"/>
                </a:ext>
              </a:extLst>
            </p:cNvPr>
            <p:cNvSpPr txBox="1">
              <a:spLocks noChangeArrowheads="1"/>
            </p:cNvSpPr>
            <p:nvPr/>
          </p:nvSpPr>
          <p:spPr bwMode="auto">
            <a:xfrm>
              <a:off x="3853" y="3070"/>
              <a:ext cx="561"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de-DE" altLang="en-US" sz="2100">
                  <a:solidFill>
                    <a:srgbClr val="FF0000"/>
                  </a:solidFill>
                  <a:latin typeface="Arial Narrow" panose="020B0604020202020204" pitchFamily="34" charset="0"/>
                </a:rPr>
                <a:t>~100</a:t>
              </a:r>
              <a:endParaRPr lang="en-GB" altLang="en-US" sz="2100">
                <a:solidFill>
                  <a:srgbClr val="FF0000"/>
                </a:solidFill>
                <a:latin typeface="Arial Narrow" panose="020B0604020202020204" pitchFamily="34" charset="0"/>
              </a:endParaRPr>
            </a:p>
          </p:txBody>
        </p:sp>
        <p:sp>
          <p:nvSpPr>
            <p:cNvPr id="92170" name="Text Box 12">
              <a:extLst>
                <a:ext uri="{FF2B5EF4-FFF2-40B4-BE49-F238E27FC236}">
                  <a16:creationId xmlns:a16="http://schemas.microsoft.com/office/drawing/2014/main" id="{318437E7-6ADB-AF70-7B52-187296583187}"/>
                </a:ext>
              </a:extLst>
            </p:cNvPr>
            <p:cNvSpPr txBox="1">
              <a:spLocks noChangeArrowheads="1"/>
            </p:cNvSpPr>
            <p:nvPr/>
          </p:nvSpPr>
          <p:spPr bwMode="auto">
            <a:xfrm>
              <a:off x="4333" y="3087"/>
              <a:ext cx="272" cy="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de-DE" altLang="en-US" sz="2100">
                  <a:solidFill>
                    <a:srgbClr val="FF0000"/>
                  </a:solidFill>
                  <a:latin typeface="Arial Narrow" panose="020B0604020202020204" pitchFamily="34" charset="0"/>
                </a:rPr>
                <a:t>1</a:t>
              </a:r>
              <a:endParaRPr lang="en-GB" altLang="en-US" sz="2100">
                <a:solidFill>
                  <a:srgbClr val="FF0000"/>
                </a:solidFill>
                <a:latin typeface="Arial Narrow" panose="020B0604020202020204" pitchFamily="34" charset="0"/>
              </a:endParaRPr>
            </a:p>
          </p:txBody>
        </p:sp>
        <p:sp>
          <p:nvSpPr>
            <p:cNvPr id="92171" name="Text Box 13">
              <a:extLst>
                <a:ext uri="{FF2B5EF4-FFF2-40B4-BE49-F238E27FC236}">
                  <a16:creationId xmlns:a16="http://schemas.microsoft.com/office/drawing/2014/main" id="{CD7CE0EB-BAAB-1640-CCBC-47B8706922D1}"/>
                </a:ext>
              </a:extLst>
            </p:cNvPr>
            <p:cNvSpPr txBox="1">
              <a:spLocks noChangeArrowheads="1"/>
            </p:cNvSpPr>
            <p:nvPr/>
          </p:nvSpPr>
          <p:spPr bwMode="auto">
            <a:xfrm>
              <a:off x="3082" y="3087"/>
              <a:ext cx="603" cy="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de-DE" altLang="en-US" sz="2100">
                  <a:solidFill>
                    <a:srgbClr val="FF0000"/>
                  </a:solidFill>
                  <a:latin typeface="Arial Narrow" panose="020B0604020202020204" pitchFamily="34" charset="0"/>
                </a:rPr>
                <a:t>~100</a:t>
              </a:r>
              <a:endParaRPr lang="en-GB" altLang="en-US" sz="2100">
                <a:solidFill>
                  <a:srgbClr val="FF0000"/>
                </a:solidFill>
                <a:latin typeface="Arial Narrow" panose="020B0604020202020204" pitchFamily="34" charset="0"/>
              </a:endParaRPr>
            </a:p>
          </p:txBody>
        </p:sp>
        <p:sp>
          <p:nvSpPr>
            <p:cNvPr id="92172" name="Text Box 14">
              <a:extLst>
                <a:ext uri="{FF2B5EF4-FFF2-40B4-BE49-F238E27FC236}">
                  <a16:creationId xmlns:a16="http://schemas.microsoft.com/office/drawing/2014/main" id="{3229834E-A98C-6D6A-6C2C-D83EEFB015D4}"/>
                </a:ext>
              </a:extLst>
            </p:cNvPr>
            <p:cNvSpPr txBox="1">
              <a:spLocks noChangeArrowheads="1"/>
            </p:cNvSpPr>
            <p:nvPr/>
          </p:nvSpPr>
          <p:spPr bwMode="auto">
            <a:xfrm>
              <a:off x="3467" y="3087"/>
              <a:ext cx="603" cy="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de-DE" altLang="en-US" sz="2100">
                  <a:solidFill>
                    <a:srgbClr val="FF0000"/>
                  </a:solidFill>
                  <a:latin typeface="Arial Narrow" panose="020B0604020202020204" pitchFamily="34" charset="0"/>
                </a:rPr>
                <a:t>~100</a:t>
              </a:r>
              <a:endParaRPr lang="en-GB" altLang="en-US" sz="2100">
                <a:solidFill>
                  <a:srgbClr val="FF0000"/>
                </a:solidFill>
                <a:latin typeface="Arial Narrow" panose="020B0604020202020204" pitchFamily="34" charset="0"/>
              </a:endParaRPr>
            </a:p>
          </p:txBody>
        </p:sp>
        <p:grpSp>
          <p:nvGrpSpPr>
            <p:cNvPr id="92173" name="Group 15">
              <a:extLst>
                <a:ext uri="{FF2B5EF4-FFF2-40B4-BE49-F238E27FC236}">
                  <a16:creationId xmlns:a16="http://schemas.microsoft.com/office/drawing/2014/main" id="{887A6B93-A592-73F7-8F7E-E3467671713A}"/>
                </a:ext>
              </a:extLst>
            </p:cNvPr>
            <p:cNvGrpSpPr>
              <a:grpSpLocks/>
            </p:cNvGrpSpPr>
            <p:nvPr/>
          </p:nvGrpSpPr>
          <p:grpSpPr bwMode="auto">
            <a:xfrm>
              <a:off x="240" y="4285"/>
              <a:ext cx="614" cy="590"/>
              <a:chOff x="-355" y="4306"/>
              <a:chExt cx="614" cy="590"/>
            </a:xfrm>
          </p:grpSpPr>
          <p:sp>
            <p:nvSpPr>
              <p:cNvPr id="92175" name="AutoShape 16">
                <a:extLst>
                  <a:ext uri="{FF2B5EF4-FFF2-40B4-BE49-F238E27FC236}">
                    <a16:creationId xmlns:a16="http://schemas.microsoft.com/office/drawing/2014/main" id="{284F5722-6F0B-F160-643A-5B56C8291491}"/>
                  </a:ext>
                </a:extLst>
              </p:cNvPr>
              <p:cNvSpPr>
                <a:spLocks noChangeArrowheads="1"/>
              </p:cNvSpPr>
              <p:nvPr/>
            </p:nvSpPr>
            <p:spPr bwMode="auto">
              <a:xfrm>
                <a:off x="-355" y="4306"/>
                <a:ext cx="614" cy="518"/>
              </a:xfrm>
              <a:prstGeom prst="triangle">
                <a:avLst>
                  <a:gd name="adj" fmla="val 50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endParaRPr lang="en-US" altLang="en-US" sz="2100"/>
              </a:p>
            </p:txBody>
          </p:sp>
          <p:sp>
            <p:nvSpPr>
              <p:cNvPr id="92176" name="AutoShape 17">
                <a:extLst>
                  <a:ext uri="{FF2B5EF4-FFF2-40B4-BE49-F238E27FC236}">
                    <a16:creationId xmlns:a16="http://schemas.microsoft.com/office/drawing/2014/main" id="{FE462353-8E8D-8464-5BC2-9F4BAF661372}"/>
                  </a:ext>
                </a:extLst>
              </p:cNvPr>
              <p:cNvSpPr>
                <a:spLocks noChangeArrowheads="1"/>
              </p:cNvSpPr>
              <p:nvPr/>
            </p:nvSpPr>
            <p:spPr bwMode="auto">
              <a:xfrm>
                <a:off x="-267" y="4394"/>
                <a:ext cx="438" cy="358"/>
              </a:xfrm>
              <a:prstGeom prst="triangle">
                <a:avLst>
                  <a:gd name="adj" fmla="val 50000"/>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100" b="1"/>
                  <a:t>!</a:t>
                </a:r>
              </a:p>
            </p:txBody>
          </p:sp>
          <p:sp>
            <p:nvSpPr>
              <p:cNvPr id="92177" name="Text Box 18">
                <a:extLst>
                  <a:ext uri="{FF2B5EF4-FFF2-40B4-BE49-F238E27FC236}">
                    <a16:creationId xmlns:a16="http://schemas.microsoft.com/office/drawing/2014/main" id="{9C071EB0-B9AD-AD80-741D-8DDD387FD32F}"/>
                  </a:ext>
                </a:extLst>
              </p:cNvPr>
              <p:cNvSpPr txBox="1">
                <a:spLocks noChangeArrowheads="1"/>
              </p:cNvSpPr>
              <p:nvPr/>
            </p:nvSpPr>
            <p:spPr bwMode="auto">
              <a:xfrm>
                <a:off x="-57" y="4496"/>
                <a:ext cx="163" cy="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endParaRPr lang="en-GB" altLang="en-US" sz="2100" b="1">
                  <a:latin typeface="Times New Roman" panose="02020603050405020304" pitchFamily="18" charset="0"/>
                </a:endParaRPr>
              </a:p>
            </p:txBody>
          </p:sp>
        </p:grpSp>
        <p:sp>
          <p:nvSpPr>
            <p:cNvPr id="92174" name="Text Box 19">
              <a:extLst>
                <a:ext uri="{FF2B5EF4-FFF2-40B4-BE49-F238E27FC236}">
                  <a16:creationId xmlns:a16="http://schemas.microsoft.com/office/drawing/2014/main" id="{1B7E4096-7548-F5B5-92CE-D4EB6B2D5AEC}"/>
                </a:ext>
              </a:extLst>
            </p:cNvPr>
            <p:cNvSpPr txBox="1">
              <a:spLocks noChangeArrowheads="1"/>
            </p:cNvSpPr>
            <p:nvPr/>
          </p:nvSpPr>
          <p:spPr bwMode="auto">
            <a:xfrm>
              <a:off x="1079" y="3774"/>
              <a:ext cx="3509" cy="1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de-DE" altLang="en-US" sz="2400">
                  <a:solidFill>
                    <a:srgbClr val="FF0000"/>
                  </a:solidFill>
                  <a:latin typeface="Arial Narrow" panose="020B0604020202020204" pitchFamily="34" charset="0"/>
                </a:rPr>
                <a:t>Orders of magnitude difference</a:t>
              </a:r>
            </a:p>
            <a:p>
              <a:pPr>
                <a:spcBef>
                  <a:spcPct val="0"/>
                </a:spcBef>
                <a:buClrTx/>
                <a:buSzTx/>
                <a:buFontTx/>
                <a:buNone/>
              </a:pPr>
              <a:r>
                <a:rPr lang="de-DE" altLang="en-US" sz="2400">
                  <a:solidFill>
                    <a:srgbClr val="FF0000"/>
                  </a:solidFill>
                  <a:latin typeface="Arial Narrow" panose="020B0604020202020204" pitchFamily="34" charset="0"/>
                </a:rPr>
                <a:t>Between column of data matrix</a:t>
              </a:r>
            </a:p>
            <a:p>
              <a:pPr>
                <a:spcBef>
                  <a:spcPct val="0"/>
                </a:spcBef>
                <a:buClrTx/>
                <a:buSzTx/>
                <a:buFontTx/>
                <a:buNone/>
              </a:pPr>
              <a:r>
                <a:rPr lang="de-DE" altLang="en-US" sz="2400">
                  <a:solidFill>
                    <a:srgbClr val="FF0000"/>
                  </a:solidFill>
                  <a:latin typeface="Arial Narrow" panose="020B0604020202020204" pitchFamily="34" charset="0"/>
                  <a:sym typeface="Symbol" pitchFamily="2" charset="2"/>
                </a:rPr>
                <a:t> least-squares yield poor results</a:t>
              </a:r>
              <a:endParaRPr lang="de-DE" altLang="en-US" sz="2400">
                <a:solidFill>
                  <a:srgbClr val="FF0000"/>
                </a:solidFill>
                <a:latin typeface="Arial Narrow" panose="020B0604020202020204" pitchFamily="34" charset="0"/>
              </a:endParaRPr>
            </a:p>
          </p:txBody>
        </p:sp>
      </p:grpSp>
      <p:sp>
        <p:nvSpPr>
          <p:cNvPr id="92163" name="Text Box 21">
            <a:extLst>
              <a:ext uri="{FF2B5EF4-FFF2-40B4-BE49-F238E27FC236}">
                <a16:creationId xmlns:a16="http://schemas.microsoft.com/office/drawing/2014/main" id="{9B9AC3D9-CFB3-C35B-7FED-A3E08E3A60D6}"/>
              </a:ext>
            </a:extLst>
          </p:cNvPr>
          <p:cNvSpPr txBox="1">
            <a:spLocks noChangeArrowheads="1"/>
          </p:cNvSpPr>
          <p:nvPr/>
        </p:nvSpPr>
        <p:spPr bwMode="auto">
          <a:xfrm>
            <a:off x="950913" y="300038"/>
            <a:ext cx="5507037" cy="14462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4400">
                <a:solidFill>
                  <a:schemeClr val="tx2"/>
                </a:solidFill>
              </a:rPr>
              <a:t>Estimation of Fundamental Matrix</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20869"/>
                                        </p:tgtEl>
                                        <p:attrNameLst>
                                          <p:attrName>style.visibility</p:attrName>
                                        </p:attrNameLst>
                                      </p:cBhvr>
                                      <p:to>
                                        <p:strVal val="visible"/>
                                      </p:to>
                                    </p:set>
                                    <p:animEffect transition="in" filter="dissolve">
                                      <p:cBhvr>
                                        <p:cTn id="7" dur="500"/>
                                        <p:tgtEl>
                                          <p:spTgt spid="420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7E8156-47B3-2457-02B0-53C427F36415}"/>
              </a:ext>
            </a:extLst>
          </p:cNvPr>
          <p:cNvPicPr>
            <a:picLocks noChangeAspect="1"/>
          </p:cNvPicPr>
          <p:nvPr/>
        </p:nvPicPr>
        <p:blipFill>
          <a:blip r:embed="rId2"/>
          <a:stretch>
            <a:fillRect/>
          </a:stretch>
        </p:blipFill>
        <p:spPr>
          <a:xfrm>
            <a:off x="26276" y="762000"/>
            <a:ext cx="9001636" cy="4648200"/>
          </a:xfrm>
          <a:prstGeom prst="rect">
            <a:avLst/>
          </a:prstGeom>
        </p:spPr>
      </p:pic>
    </p:spTree>
    <p:extLst>
      <p:ext uri="{BB962C8B-B14F-4D97-AF65-F5344CB8AC3E}">
        <p14:creationId xmlns:p14="http://schemas.microsoft.com/office/powerpoint/2010/main" val="1687374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a:extLst>
              <a:ext uri="{FF2B5EF4-FFF2-40B4-BE49-F238E27FC236}">
                <a16:creationId xmlns:a16="http://schemas.microsoft.com/office/drawing/2014/main" id="{9E98BFA6-3976-58B5-0830-B71348ED268E}"/>
              </a:ext>
            </a:extLst>
          </p:cNvPr>
          <p:cNvSpPr>
            <a:spLocks noGrp="1" noChangeArrowheads="1"/>
          </p:cNvSpPr>
          <p:nvPr>
            <p:ph type="title"/>
          </p:nvPr>
        </p:nvSpPr>
        <p:spPr/>
        <p:txBody>
          <a:bodyPr/>
          <a:lstStyle/>
          <a:p>
            <a:r>
              <a:rPr lang="en-US" altLang="en-US"/>
              <a:t>Stereo Set-up</a:t>
            </a:r>
          </a:p>
        </p:txBody>
      </p:sp>
      <p:sp>
        <p:nvSpPr>
          <p:cNvPr id="73730" name="Parallelogram 2">
            <a:extLst>
              <a:ext uri="{FF2B5EF4-FFF2-40B4-BE49-F238E27FC236}">
                <a16:creationId xmlns:a16="http://schemas.microsoft.com/office/drawing/2014/main" id="{1BA405A4-6AA2-EEFE-9D41-7E366F668A47}"/>
              </a:ext>
            </a:extLst>
          </p:cNvPr>
          <p:cNvSpPr>
            <a:spLocks noChangeArrowheads="1"/>
          </p:cNvSpPr>
          <p:nvPr/>
        </p:nvSpPr>
        <p:spPr bwMode="auto">
          <a:xfrm>
            <a:off x="2951163" y="2133600"/>
            <a:ext cx="4191000" cy="1524000"/>
          </a:xfrm>
          <a:prstGeom prst="parallelogram">
            <a:avLst>
              <a:gd name="adj" fmla="val 25005"/>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n-US" altLang="en-US" sz="2800"/>
          </a:p>
        </p:txBody>
      </p:sp>
      <p:cxnSp>
        <p:nvCxnSpPr>
          <p:cNvPr id="73731" name="Straight Connector 5">
            <a:extLst>
              <a:ext uri="{FF2B5EF4-FFF2-40B4-BE49-F238E27FC236}">
                <a16:creationId xmlns:a16="http://schemas.microsoft.com/office/drawing/2014/main" id="{C22D0005-40E5-71FC-4DB2-062D837F61EF}"/>
              </a:ext>
            </a:extLst>
          </p:cNvPr>
          <p:cNvCxnSpPr>
            <a:cxnSpLocks noChangeShapeType="1"/>
          </p:cNvCxnSpPr>
          <p:nvPr/>
        </p:nvCxnSpPr>
        <p:spPr bwMode="auto">
          <a:xfrm>
            <a:off x="1828800" y="4114800"/>
            <a:ext cx="0" cy="12954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73732" name="Straight Connector 7">
            <a:extLst>
              <a:ext uri="{FF2B5EF4-FFF2-40B4-BE49-F238E27FC236}">
                <a16:creationId xmlns:a16="http://schemas.microsoft.com/office/drawing/2014/main" id="{3A4A6EAC-202B-921E-24BF-35D9C5A25C02}"/>
              </a:ext>
            </a:extLst>
          </p:cNvPr>
          <p:cNvCxnSpPr>
            <a:cxnSpLocks noChangeShapeType="1"/>
          </p:cNvCxnSpPr>
          <p:nvPr/>
        </p:nvCxnSpPr>
        <p:spPr bwMode="auto">
          <a:xfrm>
            <a:off x="1828800" y="4114800"/>
            <a:ext cx="2714625" cy="609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73733" name="Straight Connector 9">
            <a:extLst>
              <a:ext uri="{FF2B5EF4-FFF2-40B4-BE49-F238E27FC236}">
                <a16:creationId xmlns:a16="http://schemas.microsoft.com/office/drawing/2014/main" id="{F76F6474-1AD4-9E8A-0452-BA4219E2514C}"/>
              </a:ext>
            </a:extLst>
          </p:cNvPr>
          <p:cNvCxnSpPr>
            <a:cxnSpLocks noChangeShapeType="1"/>
          </p:cNvCxnSpPr>
          <p:nvPr/>
        </p:nvCxnSpPr>
        <p:spPr bwMode="auto">
          <a:xfrm>
            <a:off x="4543425" y="4724400"/>
            <a:ext cx="0" cy="1447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73734" name="Straight Connector 11">
            <a:extLst>
              <a:ext uri="{FF2B5EF4-FFF2-40B4-BE49-F238E27FC236}">
                <a16:creationId xmlns:a16="http://schemas.microsoft.com/office/drawing/2014/main" id="{C6A7A5AA-F5B7-6060-7029-A17415B88EB7}"/>
              </a:ext>
            </a:extLst>
          </p:cNvPr>
          <p:cNvCxnSpPr>
            <a:cxnSpLocks noChangeShapeType="1"/>
          </p:cNvCxnSpPr>
          <p:nvPr/>
        </p:nvCxnSpPr>
        <p:spPr bwMode="auto">
          <a:xfrm>
            <a:off x="1828800" y="5410200"/>
            <a:ext cx="2714625" cy="762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73735" name="Straight Connector 14">
            <a:extLst>
              <a:ext uri="{FF2B5EF4-FFF2-40B4-BE49-F238E27FC236}">
                <a16:creationId xmlns:a16="http://schemas.microsoft.com/office/drawing/2014/main" id="{7A9B4F01-68B2-4802-B99F-9C8344DC6EA4}"/>
              </a:ext>
            </a:extLst>
          </p:cNvPr>
          <p:cNvCxnSpPr>
            <a:cxnSpLocks noChangeShapeType="1"/>
          </p:cNvCxnSpPr>
          <p:nvPr/>
        </p:nvCxnSpPr>
        <p:spPr bwMode="auto">
          <a:xfrm>
            <a:off x="5326063" y="4876800"/>
            <a:ext cx="0" cy="12954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73736" name="Straight Connector 16">
            <a:extLst>
              <a:ext uri="{FF2B5EF4-FFF2-40B4-BE49-F238E27FC236}">
                <a16:creationId xmlns:a16="http://schemas.microsoft.com/office/drawing/2014/main" id="{AA97A041-580B-417B-D22C-2DC202D88635}"/>
              </a:ext>
            </a:extLst>
          </p:cNvPr>
          <p:cNvCxnSpPr>
            <a:cxnSpLocks noChangeShapeType="1"/>
          </p:cNvCxnSpPr>
          <p:nvPr/>
        </p:nvCxnSpPr>
        <p:spPr bwMode="auto">
          <a:xfrm flipV="1">
            <a:off x="5278438" y="4114800"/>
            <a:ext cx="1863725" cy="8001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73737" name="Straight Connector 19">
            <a:extLst>
              <a:ext uri="{FF2B5EF4-FFF2-40B4-BE49-F238E27FC236}">
                <a16:creationId xmlns:a16="http://schemas.microsoft.com/office/drawing/2014/main" id="{9A7B8486-E6FA-2102-FA86-5650ED6A1A65}"/>
              </a:ext>
            </a:extLst>
          </p:cNvPr>
          <p:cNvCxnSpPr>
            <a:cxnSpLocks noChangeShapeType="1"/>
          </p:cNvCxnSpPr>
          <p:nvPr/>
        </p:nvCxnSpPr>
        <p:spPr bwMode="auto">
          <a:xfrm>
            <a:off x="7142163" y="4114800"/>
            <a:ext cx="0" cy="12954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73738" name="Straight Connector 21">
            <a:extLst>
              <a:ext uri="{FF2B5EF4-FFF2-40B4-BE49-F238E27FC236}">
                <a16:creationId xmlns:a16="http://schemas.microsoft.com/office/drawing/2014/main" id="{7DA0713B-52A4-CD60-4421-D484C384368C}"/>
              </a:ext>
            </a:extLst>
          </p:cNvPr>
          <p:cNvCxnSpPr>
            <a:cxnSpLocks noChangeShapeType="1"/>
          </p:cNvCxnSpPr>
          <p:nvPr/>
        </p:nvCxnSpPr>
        <p:spPr bwMode="auto">
          <a:xfrm flipV="1">
            <a:off x="5278438" y="5410200"/>
            <a:ext cx="1863725" cy="762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5" name="Straight Connector 24">
            <a:extLst>
              <a:ext uri="{FF2B5EF4-FFF2-40B4-BE49-F238E27FC236}">
                <a16:creationId xmlns:a16="http://schemas.microsoft.com/office/drawing/2014/main" id="{17768C0B-FE3E-04B2-9872-7CF3F7FE4719}"/>
              </a:ext>
            </a:extLst>
          </p:cNvPr>
          <p:cNvCxnSpPr>
            <a:cxnSpLocks noChangeShapeType="1"/>
          </p:cNvCxnSpPr>
          <p:nvPr/>
        </p:nvCxnSpPr>
        <p:spPr bwMode="auto">
          <a:xfrm flipH="1">
            <a:off x="3505200" y="2971800"/>
            <a:ext cx="121920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7" name="Straight Connector 26">
            <a:extLst>
              <a:ext uri="{FF2B5EF4-FFF2-40B4-BE49-F238E27FC236}">
                <a16:creationId xmlns:a16="http://schemas.microsoft.com/office/drawing/2014/main" id="{79A44C2C-9B99-C772-ACDA-6263EFC6014C}"/>
              </a:ext>
            </a:extLst>
          </p:cNvPr>
          <p:cNvCxnSpPr>
            <a:cxnSpLocks noChangeShapeType="1"/>
          </p:cNvCxnSpPr>
          <p:nvPr/>
        </p:nvCxnSpPr>
        <p:spPr bwMode="auto">
          <a:xfrm flipH="1">
            <a:off x="2230438" y="4953000"/>
            <a:ext cx="893762"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 name="Straight Connector 29">
            <a:extLst>
              <a:ext uri="{FF2B5EF4-FFF2-40B4-BE49-F238E27FC236}">
                <a16:creationId xmlns:a16="http://schemas.microsoft.com/office/drawing/2014/main" id="{3C0368A9-5AED-FB96-9CDA-B4DDF5918408}"/>
              </a:ext>
            </a:extLst>
          </p:cNvPr>
          <p:cNvCxnSpPr>
            <a:cxnSpLocks noChangeShapeType="1"/>
          </p:cNvCxnSpPr>
          <p:nvPr/>
        </p:nvCxnSpPr>
        <p:spPr bwMode="auto">
          <a:xfrm>
            <a:off x="4724400" y="2971800"/>
            <a:ext cx="1219200" cy="1600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2" name="Straight Connector 31">
            <a:extLst>
              <a:ext uri="{FF2B5EF4-FFF2-40B4-BE49-F238E27FC236}">
                <a16:creationId xmlns:a16="http://schemas.microsoft.com/office/drawing/2014/main" id="{41345824-7E54-089D-6798-4EC6E4CA494F}"/>
              </a:ext>
            </a:extLst>
          </p:cNvPr>
          <p:cNvCxnSpPr>
            <a:cxnSpLocks noChangeShapeType="1"/>
          </p:cNvCxnSpPr>
          <p:nvPr/>
        </p:nvCxnSpPr>
        <p:spPr bwMode="auto">
          <a:xfrm>
            <a:off x="6172200" y="4953000"/>
            <a:ext cx="6858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 name="Straight Connector 44">
            <a:extLst>
              <a:ext uri="{FF2B5EF4-FFF2-40B4-BE49-F238E27FC236}">
                <a16:creationId xmlns:a16="http://schemas.microsoft.com/office/drawing/2014/main" id="{C78079E0-418A-1BDF-6A12-08160C1644E4}"/>
              </a:ext>
            </a:extLst>
          </p:cNvPr>
          <p:cNvCxnSpPr>
            <a:cxnSpLocks noChangeShapeType="1"/>
          </p:cNvCxnSpPr>
          <p:nvPr/>
        </p:nvCxnSpPr>
        <p:spPr bwMode="auto">
          <a:xfrm>
            <a:off x="2230438" y="6038850"/>
            <a:ext cx="2112962" cy="19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4" name="Straight Connector 53">
            <a:extLst>
              <a:ext uri="{FF2B5EF4-FFF2-40B4-BE49-F238E27FC236}">
                <a16:creationId xmlns:a16="http://schemas.microsoft.com/office/drawing/2014/main" id="{2107E777-AEB2-AC9F-5EF8-151A3923F0FE}"/>
              </a:ext>
            </a:extLst>
          </p:cNvPr>
          <p:cNvCxnSpPr>
            <a:cxnSpLocks noChangeShapeType="1"/>
          </p:cNvCxnSpPr>
          <p:nvPr/>
        </p:nvCxnSpPr>
        <p:spPr bwMode="auto">
          <a:xfrm flipV="1">
            <a:off x="4543425" y="6011863"/>
            <a:ext cx="782638" cy="79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7" name="Straight Connector 56">
            <a:extLst>
              <a:ext uri="{FF2B5EF4-FFF2-40B4-BE49-F238E27FC236}">
                <a16:creationId xmlns:a16="http://schemas.microsoft.com/office/drawing/2014/main" id="{72CCEE52-4AF4-988E-0799-81B336701845}"/>
              </a:ext>
            </a:extLst>
          </p:cNvPr>
          <p:cNvCxnSpPr>
            <a:cxnSpLocks noChangeShapeType="1"/>
          </p:cNvCxnSpPr>
          <p:nvPr/>
        </p:nvCxnSpPr>
        <p:spPr bwMode="auto">
          <a:xfrm flipV="1">
            <a:off x="5486400" y="5867400"/>
            <a:ext cx="1371600"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3746" name="TextBox 57">
            <a:extLst>
              <a:ext uri="{FF2B5EF4-FFF2-40B4-BE49-F238E27FC236}">
                <a16:creationId xmlns:a16="http://schemas.microsoft.com/office/drawing/2014/main" id="{81B5D2E1-33C4-8374-D647-02063706DC6E}"/>
              </a:ext>
            </a:extLst>
          </p:cNvPr>
          <p:cNvSpPr txBox="1">
            <a:spLocks noChangeArrowheads="1"/>
          </p:cNvSpPr>
          <p:nvPr/>
        </p:nvSpPr>
        <p:spPr bwMode="auto">
          <a:xfrm>
            <a:off x="1828800" y="6057900"/>
            <a:ext cx="401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a:t>C</a:t>
            </a:r>
          </a:p>
        </p:txBody>
      </p:sp>
      <p:sp>
        <p:nvSpPr>
          <p:cNvPr id="73747" name="TextBox 58">
            <a:extLst>
              <a:ext uri="{FF2B5EF4-FFF2-40B4-BE49-F238E27FC236}">
                <a16:creationId xmlns:a16="http://schemas.microsoft.com/office/drawing/2014/main" id="{FFC5F0CA-3960-DBF2-5442-CBED411E3A7A}"/>
              </a:ext>
            </a:extLst>
          </p:cNvPr>
          <p:cNvSpPr txBox="1">
            <a:spLocks noChangeArrowheads="1"/>
          </p:cNvSpPr>
          <p:nvPr/>
        </p:nvSpPr>
        <p:spPr bwMode="auto">
          <a:xfrm>
            <a:off x="6858000" y="5691188"/>
            <a:ext cx="561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a:t>C’</a:t>
            </a:r>
          </a:p>
        </p:txBody>
      </p:sp>
      <p:sp>
        <p:nvSpPr>
          <p:cNvPr id="73748" name="TextBox 59">
            <a:extLst>
              <a:ext uri="{FF2B5EF4-FFF2-40B4-BE49-F238E27FC236}">
                <a16:creationId xmlns:a16="http://schemas.microsoft.com/office/drawing/2014/main" id="{A301FEDD-A962-301C-80E5-F116CC636E44}"/>
              </a:ext>
            </a:extLst>
          </p:cNvPr>
          <p:cNvSpPr txBox="1">
            <a:spLocks noChangeArrowheads="1"/>
          </p:cNvSpPr>
          <p:nvPr/>
        </p:nvSpPr>
        <p:spPr bwMode="auto">
          <a:xfrm>
            <a:off x="4933950" y="2676525"/>
            <a:ext cx="3937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a:t>X</a:t>
            </a:r>
          </a:p>
        </p:txBody>
      </p:sp>
      <p:sp>
        <p:nvSpPr>
          <p:cNvPr id="61" name="TextBox 60">
            <a:extLst>
              <a:ext uri="{FF2B5EF4-FFF2-40B4-BE49-F238E27FC236}">
                <a16:creationId xmlns:a16="http://schemas.microsoft.com/office/drawing/2014/main" id="{8B58E28A-47D7-800E-D3F1-4099A9A3CC61}"/>
              </a:ext>
            </a:extLst>
          </p:cNvPr>
          <p:cNvSpPr txBox="1">
            <a:spLocks noChangeArrowheads="1"/>
          </p:cNvSpPr>
          <p:nvPr/>
        </p:nvSpPr>
        <p:spPr bwMode="auto">
          <a:xfrm>
            <a:off x="2784475" y="4619625"/>
            <a:ext cx="3619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a:t>x</a:t>
            </a:r>
          </a:p>
        </p:txBody>
      </p:sp>
      <p:sp>
        <p:nvSpPr>
          <p:cNvPr id="62" name="TextBox 61">
            <a:extLst>
              <a:ext uri="{FF2B5EF4-FFF2-40B4-BE49-F238E27FC236}">
                <a16:creationId xmlns:a16="http://schemas.microsoft.com/office/drawing/2014/main" id="{274689A1-A450-350E-D536-43CB17770CF6}"/>
              </a:ext>
            </a:extLst>
          </p:cNvPr>
          <p:cNvSpPr txBox="1">
            <a:spLocks noChangeArrowheads="1"/>
          </p:cNvSpPr>
          <p:nvPr/>
        </p:nvSpPr>
        <p:spPr bwMode="auto">
          <a:xfrm>
            <a:off x="6291263" y="4568825"/>
            <a:ext cx="4381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a:t>x’</a:t>
            </a:r>
          </a:p>
        </p:txBody>
      </p:sp>
      <p:sp>
        <p:nvSpPr>
          <p:cNvPr id="63" name="TextBox 62">
            <a:extLst>
              <a:ext uri="{FF2B5EF4-FFF2-40B4-BE49-F238E27FC236}">
                <a16:creationId xmlns:a16="http://schemas.microsoft.com/office/drawing/2014/main" id="{706AC065-4FE7-BFC4-65A9-95E1DD4AF470}"/>
              </a:ext>
            </a:extLst>
          </p:cNvPr>
          <p:cNvSpPr txBox="1">
            <a:spLocks noChangeArrowheads="1"/>
          </p:cNvSpPr>
          <p:nvPr/>
        </p:nvSpPr>
        <p:spPr bwMode="auto">
          <a:xfrm>
            <a:off x="4156075" y="5434013"/>
            <a:ext cx="374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a:t>e</a:t>
            </a:r>
          </a:p>
        </p:txBody>
      </p:sp>
      <p:sp>
        <p:nvSpPr>
          <p:cNvPr id="64" name="TextBox 63">
            <a:extLst>
              <a:ext uri="{FF2B5EF4-FFF2-40B4-BE49-F238E27FC236}">
                <a16:creationId xmlns:a16="http://schemas.microsoft.com/office/drawing/2014/main" id="{950DAFD5-530D-4D13-C927-EDEE65D65161}"/>
              </a:ext>
            </a:extLst>
          </p:cNvPr>
          <p:cNvSpPr txBox="1">
            <a:spLocks noChangeArrowheads="1"/>
          </p:cNvSpPr>
          <p:nvPr/>
        </p:nvSpPr>
        <p:spPr bwMode="auto">
          <a:xfrm>
            <a:off x="5351463" y="5429250"/>
            <a:ext cx="4492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a:t>e’</a:t>
            </a:r>
          </a:p>
        </p:txBody>
      </p:sp>
      <p:cxnSp>
        <p:nvCxnSpPr>
          <p:cNvPr id="66" name="Straight Connector 65">
            <a:extLst>
              <a:ext uri="{FF2B5EF4-FFF2-40B4-BE49-F238E27FC236}">
                <a16:creationId xmlns:a16="http://schemas.microsoft.com/office/drawing/2014/main" id="{E5A5D949-0081-A7BC-BA98-E40AB0959E11}"/>
              </a:ext>
            </a:extLst>
          </p:cNvPr>
          <p:cNvCxnSpPr>
            <a:cxnSpLocks noChangeShapeType="1"/>
          </p:cNvCxnSpPr>
          <p:nvPr/>
        </p:nvCxnSpPr>
        <p:spPr bwMode="auto">
          <a:xfrm>
            <a:off x="3135313" y="4992688"/>
            <a:ext cx="1208087" cy="1077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A54D577E-B765-CCFD-D490-E550CA0B9AA9}"/>
              </a:ext>
            </a:extLst>
          </p:cNvPr>
          <p:cNvCxnSpPr>
            <a:cxnSpLocks noChangeShapeType="1"/>
          </p:cNvCxnSpPr>
          <p:nvPr/>
        </p:nvCxnSpPr>
        <p:spPr bwMode="auto">
          <a:xfrm flipH="1">
            <a:off x="5486400" y="4953000"/>
            <a:ext cx="68580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3755" name="TextBox 69">
            <a:extLst>
              <a:ext uri="{FF2B5EF4-FFF2-40B4-BE49-F238E27FC236}">
                <a16:creationId xmlns:a16="http://schemas.microsoft.com/office/drawing/2014/main" id="{F1489283-C1A2-13E0-93B4-86BE13988C4C}"/>
              </a:ext>
            </a:extLst>
          </p:cNvPr>
          <p:cNvSpPr txBox="1">
            <a:spLocks noChangeArrowheads="1"/>
          </p:cNvSpPr>
          <p:nvPr/>
        </p:nvSpPr>
        <p:spPr bwMode="auto">
          <a:xfrm>
            <a:off x="3321050" y="6367463"/>
            <a:ext cx="2659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a:t>Camera centers</a:t>
            </a:r>
          </a:p>
        </p:txBody>
      </p:sp>
      <p:cxnSp>
        <p:nvCxnSpPr>
          <p:cNvPr id="73756" name="Curved Connector 71">
            <a:extLst>
              <a:ext uri="{FF2B5EF4-FFF2-40B4-BE49-F238E27FC236}">
                <a16:creationId xmlns:a16="http://schemas.microsoft.com/office/drawing/2014/main" id="{5E0D930E-BB73-6633-533A-9945F5ADE5D3}"/>
              </a:ext>
            </a:extLst>
          </p:cNvPr>
          <p:cNvCxnSpPr>
            <a:cxnSpLocks noChangeShapeType="1"/>
            <a:stCxn id="73755" idx="1"/>
          </p:cNvCxnSpPr>
          <p:nvPr/>
        </p:nvCxnSpPr>
        <p:spPr bwMode="auto">
          <a:xfrm rot="10800000">
            <a:off x="2230438" y="6515100"/>
            <a:ext cx="1090612" cy="114300"/>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3757" name="Curved Connector 73">
            <a:extLst>
              <a:ext uri="{FF2B5EF4-FFF2-40B4-BE49-F238E27FC236}">
                <a16:creationId xmlns:a16="http://schemas.microsoft.com/office/drawing/2014/main" id="{76BC1F7B-3B02-15B4-6909-51115AF9DB90}"/>
              </a:ext>
            </a:extLst>
          </p:cNvPr>
          <p:cNvCxnSpPr>
            <a:cxnSpLocks noChangeShapeType="1"/>
          </p:cNvCxnSpPr>
          <p:nvPr/>
        </p:nvCxnSpPr>
        <p:spPr bwMode="auto">
          <a:xfrm flipV="1">
            <a:off x="5943600" y="6151563"/>
            <a:ext cx="914400" cy="604837"/>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5" name="TextBox 74">
            <a:extLst>
              <a:ext uri="{FF2B5EF4-FFF2-40B4-BE49-F238E27FC236}">
                <a16:creationId xmlns:a16="http://schemas.microsoft.com/office/drawing/2014/main" id="{B1063CBC-413B-9AD6-AAE5-12A0934E4A57}"/>
              </a:ext>
            </a:extLst>
          </p:cNvPr>
          <p:cNvSpPr txBox="1">
            <a:spLocks noChangeArrowheads="1"/>
          </p:cNvSpPr>
          <p:nvPr/>
        </p:nvSpPr>
        <p:spPr bwMode="auto">
          <a:xfrm>
            <a:off x="292100" y="3101975"/>
            <a:ext cx="24336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a:t>Epipolar plane</a:t>
            </a:r>
          </a:p>
        </p:txBody>
      </p:sp>
      <p:sp>
        <p:nvSpPr>
          <p:cNvPr id="76" name="TextBox 75">
            <a:extLst>
              <a:ext uri="{FF2B5EF4-FFF2-40B4-BE49-F238E27FC236}">
                <a16:creationId xmlns:a16="http://schemas.microsoft.com/office/drawing/2014/main" id="{002F9211-0035-2AA3-5B95-BA606A5DC06F}"/>
              </a:ext>
            </a:extLst>
          </p:cNvPr>
          <p:cNvSpPr txBox="1">
            <a:spLocks noChangeArrowheads="1"/>
          </p:cNvSpPr>
          <p:nvPr/>
        </p:nvSpPr>
        <p:spPr bwMode="auto">
          <a:xfrm>
            <a:off x="6637338" y="6207125"/>
            <a:ext cx="2393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a:t>e, e’: epipoles</a:t>
            </a:r>
          </a:p>
        </p:txBody>
      </p:sp>
      <p:sp>
        <p:nvSpPr>
          <p:cNvPr id="77" name="TextBox 76">
            <a:extLst>
              <a:ext uri="{FF2B5EF4-FFF2-40B4-BE49-F238E27FC236}">
                <a16:creationId xmlns:a16="http://schemas.microsoft.com/office/drawing/2014/main" id="{08E0CF4B-6565-5747-4F5C-B85F12542D46}"/>
              </a:ext>
            </a:extLst>
          </p:cNvPr>
          <p:cNvSpPr txBox="1">
            <a:spLocks noChangeArrowheads="1"/>
          </p:cNvSpPr>
          <p:nvPr/>
        </p:nvSpPr>
        <p:spPr bwMode="auto">
          <a:xfrm>
            <a:off x="3436938" y="4886325"/>
            <a:ext cx="2841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i="1">
                <a:latin typeface="Times New Roman" panose="02020603050405020304" pitchFamily="18" charset="0"/>
                <a:cs typeface="Times New Roman" panose="02020603050405020304" pitchFamily="18" charset="0"/>
              </a:rPr>
              <a:t>l</a:t>
            </a:r>
          </a:p>
        </p:txBody>
      </p:sp>
      <p:sp>
        <p:nvSpPr>
          <p:cNvPr id="78" name="TextBox 77">
            <a:extLst>
              <a:ext uri="{FF2B5EF4-FFF2-40B4-BE49-F238E27FC236}">
                <a16:creationId xmlns:a16="http://schemas.microsoft.com/office/drawing/2014/main" id="{EAF2ED0C-3C8B-18BB-EC22-66E241B5A4A1}"/>
              </a:ext>
            </a:extLst>
          </p:cNvPr>
          <p:cNvSpPr txBox="1">
            <a:spLocks noChangeArrowheads="1"/>
          </p:cNvSpPr>
          <p:nvPr/>
        </p:nvSpPr>
        <p:spPr bwMode="auto">
          <a:xfrm>
            <a:off x="5927725" y="5165725"/>
            <a:ext cx="3587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i="1">
                <a:latin typeface="Times New Roman" panose="02020603050405020304" pitchFamily="18" charset="0"/>
                <a:cs typeface="Times New Roman" panose="02020603050405020304" pitchFamily="18" charset="0"/>
              </a:rPr>
              <a:t>l</a:t>
            </a:r>
            <a:r>
              <a:rPr lang="en-US" altLang="en-US" sz="2800"/>
              <a:t>’</a:t>
            </a:r>
          </a:p>
        </p:txBody>
      </p:sp>
      <p:sp>
        <p:nvSpPr>
          <p:cNvPr id="79" name="TextBox 78">
            <a:extLst>
              <a:ext uri="{FF2B5EF4-FFF2-40B4-BE49-F238E27FC236}">
                <a16:creationId xmlns:a16="http://schemas.microsoft.com/office/drawing/2014/main" id="{E2C24AC7-DDCC-0515-7EEA-E4B6FD452FFD}"/>
              </a:ext>
            </a:extLst>
          </p:cNvPr>
          <p:cNvSpPr txBox="1">
            <a:spLocks noChangeArrowheads="1"/>
          </p:cNvSpPr>
          <p:nvPr/>
        </p:nvSpPr>
        <p:spPr bwMode="auto">
          <a:xfrm>
            <a:off x="7205663" y="4429125"/>
            <a:ext cx="20891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i="1">
                <a:latin typeface="Times New Roman" panose="02020603050405020304" pitchFamily="18" charset="0"/>
                <a:cs typeface="Times New Roman" panose="02020603050405020304" pitchFamily="18" charset="0"/>
              </a:rPr>
              <a:t>l,l’: </a:t>
            </a:r>
            <a:r>
              <a:rPr lang="en-US" altLang="en-US" sz="2800"/>
              <a:t>Epipolar lines</a:t>
            </a:r>
          </a:p>
        </p:txBody>
      </p:sp>
      <p:cxnSp>
        <p:nvCxnSpPr>
          <p:cNvPr id="81" name="Curved Connector 80">
            <a:extLst>
              <a:ext uri="{FF2B5EF4-FFF2-40B4-BE49-F238E27FC236}">
                <a16:creationId xmlns:a16="http://schemas.microsoft.com/office/drawing/2014/main" id="{2689E0BE-0885-7ECC-3B4D-C566ABF56FB7}"/>
              </a:ext>
            </a:extLst>
          </p:cNvPr>
          <p:cNvCxnSpPr>
            <a:cxnSpLocks noChangeShapeType="1"/>
          </p:cNvCxnSpPr>
          <p:nvPr/>
        </p:nvCxnSpPr>
        <p:spPr bwMode="auto">
          <a:xfrm>
            <a:off x="2774950" y="3779838"/>
            <a:ext cx="1544638" cy="563562"/>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79"/>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75" grpId="0"/>
      <p:bldP spid="76" grpId="0"/>
      <p:bldP spid="77" grpId="0"/>
      <p:bldP spid="78" grpId="0"/>
      <p:bldP spid="7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48714" y="1845945"/>
            <a:ext cx="3125470"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Tahoma"/>
                <a:cs typeface="Tahoma"/>
              </a:rPr>
              <a:t>Transform</a:t>
            </a:r>
            <a:r>
              <a:rPr sz="2800" spc="-45" dirty="0">
                <a:latin typeface="Tahoma"/>
                <a:cs typeface="Tahoma"/>
              </a:rPr>
              <a:t> </a:t>
            </a:r>
            <a:r>
              <a:rPr sz="2800" spc="-5" dirty="0">
                <a:latin typeface="Tahoma"/>
                <a:cs typeface="Tahoma"/>
              </a:rPr>
              <a:t>image</a:t>
            </a:r>
            <a:r>
              <a:rPr sz="2800" spc="-35" dirty="0">
                <a:latin typeface="Tahoma"/>
                <a:cs typeface="Tahoma"/>
              </a:rPr>
              <a:t> </a:t>
            </a:r>
            <a:r>
              <a:rPr sz="2800" dirty="0">
                <a:latin typeface="Tahoma"/>
                <a:cs typeface="Tahoma"/>
              </a:rPr>
              <a:t>to</a:t>
            </a:r>
            <a:endParaRPr sz="2800">
              <a:latin typeface="Tahoma"/>
              <a:cs typeface="Tahoma"/>
            </a:endParaRPr>
          </a:p>
        </p:txBody>
      </p:sp>
      <p:sp>
        <p:nvSpPr>
          <p:cNvPr id="3" name="object 3"/>
          <p:cNvSpPr txBox="1"/>
          <p:nvPr/>
        </p:nvSpPr>
        <p:spPr>
          <a:xfrm>
            <a:off x="1491614" y="2269321"/>
            <a:ext cx="2475865" cy="452120"/>
          </a:xfrm>
          <a:prstGeom prst="rect">
            <a:avLst/>
          </a:prstGeom>
        </p:spPr>
        <p:txBody>
          <a:bodyPr vert="horz" wrap="square" lIns="0" tIns="12700" rIns="0" bIns="0" rtlCol="0">
            <a:spAutoFit/>
          </a:bodyPr>
          <a:lstStyle/>
          <a:p>
            <a:pPr marL="12700">
              <a:lnSpc>
                <a:spcPct val="100000"/>
              </a:lnSpc>
              <a:spcBef>
                <a:spcPts val="100"/>
              </a:spcBef>
            </a:pPr>
            <a:r>
              <a:rPr sz="2800" spc="-5" dirty="0">
                <a:latin typeface="Tahoma"/>
                <a:cs typeface="Tahoma"/>
              </a:rPr>
              <a:t>~[-1,1]</a:t>
            </a:r>
            <a:r>
              <a:rPr sz="2800" spc="-35" dirty="0">
                <a:latin typeface="Tahoma"/>
                <a:cs typeface="Tahoma"/>
              </a:rPr>
              <a:t> </a:t>
            </a:r>
            <a:r>
              <a:rPr sz="2800" dirty="0">
                <a:latin typeface="Tahoma"/>
                <a:cs typeface="Tahoma"/>
              </a:rPr>
              <a:t>x</a:t>
            </a:r>
            <a:r>
              <a:rPr sz="2800" spc="-35" dirty="0">
                <a:latin typeface="Tahoma"/>
                <a:cs typeface="Tahoma"/>
              </a:rPr>
              <a:t> </a:t>
            </a:r>
            <a:r>
              <a:rPr sz="2800" spc="-5" dirty="0">
                <a:latin typeface="Tahoma"/>
                <a:cs typeface="Tahoma"/>
              </a:rPr>
              <a:t>[-1,1]</a:t>
            </a:r>
            <a:endParaRPr sz="2800">
              <a:latin typeface="Tahoma"/>
              <a:cs typeface="Tahoma"/>
            </a:endParaRPr>
          </a:p>
        </p:txBody>
      </p:sp>
      <p:grpSp>
        <p:nvGrpSpPr>
          <p:cNvPr id="4" name="object 4"/>
          <p:cNvGrpSpPr/>
          <p:nvPr/>
        </p:nvGrpSpPr>
        <p:grpSpPr>
          <a:xfrm>
            <a:off x="1546203" y="3319146"/>
            <a:ext cx="2010410" cy="1325880"/>
            <a:chOff x="1546203" y="3319146"/>
            <a:chExt cx="2010410" cy="1325880"/>
          </a:xfrm>
        </p:grpSpPr>
        <p:sp>
          <p:nvSpPr>
            <p:cNvPr id="5" name="object 5"/>
            <p:cNvSpPr/>
            <p:nvPr/>
          </p:nvSpPr>
          <p:spPr>
            <a:xfrm>
              <a:off x="1608137" y="3323908"/>
              <a:ext cx="1943100" cy="1257935"/>
            </a:xfrm>
            <a:custGeom>
              <a:avLst/>
              <a:gdLst/>
              <a:ahLst/>
              <a:cxnLst/>
              <a:rect l="l" t="t" r="r" b="b"/>
              <a:pathLst>
                <a:path w="1943100" h="1257935">
                  <a:moveTo>
                    <a:pt x="1943100" y="0"/>
                  </a:moveTo>
                  <a:lnTo>
                    <a:pt x="0" y="0"/>
                  </a:lnTo>
                  <a:lnTo>
                    <a:pt x="0" y="1257540"/>
                  </a:lnTo>
                  <a:lnTo>
                    <a:pt x="1943100" y="1257540"/>
                  </a:lnTo>
                  <a:lnTo>
                    <a:pt x="1943100" y="0"/>
                  </a:lnTo>
                  <a:close/>
                </a:path>
              </a:pathLst>
            </a:custGeom>
            <a:solidFill>
              <a:srgbClr val="333333"/>
            </a:solidFill>
          </p:spPr>
          <p:txBody>
            <a:bodyPr wrap="square" lIns="0" tIns="0" rIns="0" bIns="0" rtlCol="0"/>
            <a:lstStyle/>
            <a:p>
              <a:endParaRPr/>
            </a:p>
          </p:txBody>
        </p:sp>
        <p:sp>
          <p:nvSpPr>
            <p:cNvPr id="6" name="object 6"/>
            <p:cNvSpPr/>
            <p:nvPr/>
          </p:nvSpPr>
          <p:spPr>
            <a:xfrm>
              <a:off x="1608137" y="3323908"/>
              <a:ext cx="1943100" cy="1257935"/>
            </a:xfrm>
            <a:custGeom>
              <a:avLst/>
              <a:gdLst/>
              <a:ahLst/>
              <a:cxnLst/>
              <a:rect l="l" t="t" r="r" b="b"/>
              <a:pathLst>
                <a:path w="1943100" h="1257935">
                  <a:moveTo>
                    <a:pt x="0" y="0"/>
                  </a:moveTo>
                  <a:lnTo>
                    <a:pt x="1943100" y="0"/>
                  </a:lnTo>
                  <a:lnTo>
                    <a:pt x="1943100" y="1257540"/>
                  </a:lnTo>
                  <a:lnTo>
                    <a:pt x="0" y="1257540"/>
                  </a:lnTo>
                  <a:lnTo>
                    <a:pt x="0" y="0"/>
                  </a:lnTo>
                  <a:close/>
                </a:path>
              </a:pathLst>
            </a:custGeom>
            <a:ln w="9525">
              <a:solidFill>
                <a:srgbClr val="000000"/>
              </a:solidFill>
            </a:ln>
          </p:spPr>
          <p:txBody>
            <a:bodyPr wrap="square" lIns="0" tIns="0" rIns="0" bIns="0" rtlCol="0"/>
            <a:lstStyle/>
            <a:p>
              <a:endParaRPr/>
            </a:p>
          </p:txBody>
        </p:sp>
        <p:sp>
          <p:nvSpPr>
            <p:cNvPr id="7" name="object 7"/>
            <p:cNvSpPr/>
            <p:nvPr/>
          </p:nvSpPr>
          <p:spPr>
            <a:xfrm>
              <a:off x="1546199" y="3894924"/>
              <a:ext cx="748030" cy="750570"/>
            </a:xfrm>
            <a:custGeom>
              <a:avLst/>
              <a:gdLst/>
              <a:ahLst/>
              <a:cxnLst/>
              <a:rect l="l" t="t" r="r" b="b"/>
              <a:pathLst>
                <a:path w="748030" h="750570">
                  <a:moveTo>
                    <a:pt x="747737" y="686536"/>
                  </a:moveTo>
                  <a:lnTo>
                    <a:pt x="620737" y="623036"/>
                  </a:lnTo>
                  <a:lnTo>
                    <a:pt x="620737" y="681774"/>
                  </a:lnTo>
                  <a:lnTo>
                    <a:pt x="67284" y="681774"/>
                  </a:lnTo>
                  <a:lnTo>
                    <a:pt x="68262" y="127012"/>
                  </a:lnTo>
                  <a:lnTo>
                    <a:pt x="127000" y="127114"/>
                  </a:lnTo>
                  <a:lnTo>
                    <a:pt x="63715" y="0"/>
                  </a:lnTo>
                  <a:lnTo>
                    <a:pt x="0" y="126898"/>
                  </a:lnTo>
                  <a:lnTo>
                    <a:pt x="58737" y="127000"/>
                  </a:lnTo>
                  <a:lnTo>
                    <a:pt x="57759" y="685927"/>
                  </a:lnTo>
                  <a:lnTo>
                    <a:pt x="61937" y="685939"/>
                  </a:lnTo>
                  <a:lnTo>
                    <a:pt x="61937" y="691286"/>
                  </a:lnTo>
                  <a:lnTo>
                    <a:pt x="620737" y="691299"/>
                  </a:lnTo>
                  <a:lnTo>
                    <a:pt x="620737" y="750036"/>
                  </a:lnTo>
                  <a:lnTo>
                    <a:pt x="747737" y="686536"/>
                  </a:lnTo>
                  <a:close/>
                </a:path>
              </a:pathLst>
            </a:custGeom>
            <a:solidFill>
              <a:srgbClr val="FF0000"/>
            </a:solidFill>
          </p:spPr>
          <p:txBody>
            <a:bodyPr wrap="square" lIns="0" tIns="0" rIns="0" bIns="0" rtlCol="0"/>
            <a:lstStyle/>
            <a:p>
              <a:endParaRPr/>
            </a:p>
          </p:txBody>
        </p:sp>
      </p:grpSp>
      <p:sp>
        <p:nvSpPr>
          <p:cNvPr id="8" name="object 8"/>
          <p:cNvSpPr txBox="1"/>
          <p:nvPr/>
        </p:nvSpPr>
        <p:spPr>
          <a:xfrm>
            <a:off x="1124903" y="4590542"/>
            <a:ext cx="536575" cy="34544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FF0000"/>
                </a:solidFill>
                <a:latin typeface="Times New Roman"/>
                <a:cs typeface="Times New Roman"/>
              </a:rPr>
              <a:t>(0,0)</a:t>
            </a:r>
            <a:endParaRPr sz="2100">
              <a:latin typeface="Times New Roman"/>
              <a:cs typeface="Times New Roman"/>
            </a:endParaRPr>
          </a:p>
        </p:txBody>
      </p:sp>
      <p:sp>
        <p:nvSpPr>
          <p:cNvPr id="9" name="object 9"/>
          <p:cNvSpPr txBox="1"/>
          <p:nvPr/>
        </p:nvSpPr>
        <p:spPr>
          <a:xfrm>
            <a:off x="3457337" y="2928113"/>
            <a:ext cx="1069975" cy="34544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FF0000"/>
                </a:solidFill>
                <a:latin typeface="Times New Roman"/>
                <a:cs typeface="Times New Roman"/>
              </a:rPr>
              <a:t>(700,500)</a:t>
            </a:r>
            <a:endParaRPr sz="2100">
              <a:latin typeface="Times New Roman"/>
              <a:cs typeface="Times New Roman"/>
            </a:endParaRPr>
          </a:p>
        </p:txBody>
      </p:sp>
      <p:sp>
        <p:nvSpPr>
          <p:cNvPr id="10" name="object 10"/>
          <p:cNvSpPr txBox="1"/>
          <p:nvPr/>
        </p:nvSpPr>
        <p:spPr>
          <a:xfrm>
            <a:off x="3379947" y="4572679"/>
            <a:ext cx="803275" cy="34544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FF0000"/>
                </a:solidFill>
                <a:latin typeface="Times New Roman"/>
                <a:cs typeface="Times New Roman"/>
              </a:rPr>
              <a:t>(700,0)</a:t>
            </a:r>
            <a:endParaRPr sz="2100">
              <a:latin typeface="Times New Roman"/>
              <a:cs typeface="Times New Roman"/>
            </a:endParaRPr>
          </a:p>
        </p:txBody>
      </p:sp>
      <p:sp>
        <p:nvSpPr>
          <p:cNvPr id="11" name="object 11"/>
          <p:cNvSpPr txBox="1"/>
          <p:nvPr/>
        </p:nvSpPr>
        <p:spPr>
          <a:xfrm>
            <a:off x="982028" y="3026953"/>
            <a:ext cx="803275" cy="34544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FF0000"/>
                </a:solidFill>
                <a:latin typeface="Times New Roman"/>
                <a:cs typeface="Times New Roman"/>
              </a:rPr>
              <a:t>(0,500)</a:t>
            </a:r>
            <a:endParaRPr sz="2100">
              <a:latin typeface="Times New Roman"/>
              <a:cs typeface="Times New Roman"/>
            </a:endParaRPr>
          </a:p>
        </p:txBody>
      </p:sp>
      <p:grpSp>
        <p:nvGrpSpPr>
          <p:cNvPr id="12" name="object 12"/>
          <p:cNvGrpSpPr/>
          <p:nvPr/>
        </p:nvGrpSpPr>
        <p:grpSpPr>
          <a:xfrm>
            <a:off x="6479942" y="3103680"/>
            <a:ext cx="1943735" cy="1257935"/>
            <a:chOff x="6479942" y="3103680"/>
            <a:chExt cx="1943735" cy="1257935"/>
          </a:xfrm>
        </p:grpSpPr>
        <p:sp>
          <p:nvSpPr>
            <p:cNvPr id="13" name="object 13"/>
            <p:cNvSpPr/>
            <p:nvPr/>
          </p:nvSpPr>
          <p:spPr>
            <a:xfrm>
              <a:off x="6479942" y="3103680"/>
              <a:ext cx="1943735" cy="1257935"/>
            </a:xfrm>
            <a:custGeom>
              <a:avLst/>
              <a:gdLst/>
              <a:ahLst/>
              <a:cxnLst/>
              <a:rect l="l" t="t" r="r" b="b"/>
              <a:pathLst>
                <a:path w="1943734" h="1257935">
                  <a:moveTo>
                    <a:pt x="1943280" y="0"/>
                  </a:moveTo>
                  <a:lnTo>
                    <a:pt x="0" y="0"/>
                  </a:lnTo>
                  <a:lnTo>
                    <a:pt x="0" y="1257517"/>
                  </a:lnTo>
                  <a:lnTo>
                    <a:pt x="1943280" y="1257517"/>
                  </a:lnTo>
                  <a:lnTo>
                    <a:pt x="1943280" y="0"/>
                  </a:lnTo>
                  <a:close/>
                </a:path>
              </a:pathLst>
            </a:custGeom>
            <a:solidFill>
              <a:srgbClr val="333333"/>
            </a:solidFill>
          </p:spPr>
          <p:txBody>
            <a:bodyPr wrap="square" lIns="0" tIns="0" rIns="0" bIns="0" rtlCol="0"/>
            <a:lstStyle/>
            <a:p>
              <a:endParaRPr/>
            </a:p>
          </p:txBody>
        </p:sp>
        <p:sp>
          <p:nvSpPr>
            <p:cNvPr id="14" name="object 14"/>
            <p:cNvSpPr/>
            <p:nvPr/>
          </p:nvSpPr>
          <p:spPr>
            <a:xfrm>
              <a:off x="7388072" y="3275164"/>
              <a:ext cx="749935" cy="521334"/>
            </a:xfrm>
            <a:custGeom>
              <a:avLst/>
              <a:gdLst/>
              <a:ahLst/>
              <a:cxnLst/>
              <a:rect l="l" t="t" r="r" b="b"/>
              <a:pathLst>
                <a:path w="749934" h="521335">
                  <a:moveTo>
                    <a:pt x="749363" y="457276"/>
                  </a:moveTo>
                  <a:lnTo>
                    <a:pt x="622363" y="393776"/>
                  </a:lnTo>
                  <a:lnTo>
                    <a:pt x="622363" y="452513"/>
                  </a:lnTo>
                  <a:lnTo>
                    <a:pt x="68262" y="452513"/>
                  </a:lnTo>
                  <a:lnTo>
                    <a:pt x="68262" y="127000"/>
                  </a:lnTo>
                  <a:lnTo>
                    <a:pt x="127000" y="127000"/>
                  </a:lnTo>
                  <a:lnTo>
                    <a:pt x="63500" y="0"/>
                  </a:lnTo>
                  <a:lnTo>
                    <a:pt x="0" y="127000"/>
                  </a:lnTo>
                  <a:lnTo>
                    <a:pt x="58737" y="127000"/>
                  </a:lnTo>
                  <a:lnTo>
                    <a:pt x="58737" y="457276"/>
                  </a:lnTo>
                  <a:lnTo>
                    <a:pt x="63500" y="457276"/>
                  </a:lnTo>
                  <a:lnTo>
                    <a:pt x="63500" y="462038"/>
                  </a:lnTo>
                  <a:lnTo>
                    <a:pt x="622363" y="462038"/>
                  </a:lnTo>
                  <a:lnTo>
                    <a:pt x="622363" y="520776"/>
                  </a:lnTo>
                  <a:lnTo>
                    <a:pt x="749363" y="457276"/>
                  </a:lnTo>
                  <a:close/>
                </a:path>
              </a:pathLst>
            </a:custGeom>
            <a:solidFill>
              <a:srgbClr val="66FFFF"/>
            </a:solidFill>
          </p:spPr>
          <p:txBody>
            <a:bodyPr wrap="square" lIns="0" tIns="0" rIns="0" bIns="0" rtlCol="0"/>
            <a:lstStyle/>
            <a:p>
              <a:endParaRPr/>
            </a:p>
          </p:txBody>
        </p:sp>
      </p:grpSp>
      <p:sp>
        <p:nvSpPr>
          <p:cNvPr id="15" name="object 15"/>
          <p:cNvSpPr txBox="1"/>
          <p:nvPr/>
        </p:nvSpPr>
        <p:spPr>
          <a:xfrm>
            <a:off x="6479942" y="3103680"/>
            <a:ext cx="1943735" cy="1257935"/>
          </a:xfrm>
          <a:prstGeom prst="rect">
            <a:avLst/>
          </a:prstGeom>
          <a:ln w="9525">
            <a:solidFill>
              <a:srgbClr val="000000"/>
            </a:solidFill>
          </a:ln>
        </p:spPr>
        <p:txBody>
          <a:bodyPr vert="horz" wrap="square" lIns="0" tIns="0" rIns="0" bIns="0" rtlCol="0">
            <a:spAutoFit/>
          </a:bodyPr>
          <a:lstStyle/>
          <a:p>
            <a:pPr>
              <a:lnSpc>
                <a:spcPct val="100000"/>
              </a:lnSpc>
            </a:pPr>
            <a:endParaRPr sz="2300">
              <a:latin typeface="Times New Roman"/>
              <a:cs typeface="Times New Roman"/>
            </a:endParaRPr>
          </a:p>
          <a:p>
            <a:pPr>
              <a:lnSpc>
                <a:spcPct val="100000"/>
              </a:lnSpc>
              <a:spcBef>
                <a:spcPts val="20"/>
              </a:spcBef>
            </a:pPr>
            <a:endParaRPr sz="1850">
              <a:latin typeface="Times New Roman"/>
              <a:cs typeface="Times New Roman"/>
            </a:endParaRPr>
          </a:p>
          <a:p>
            <a:pPr marL="834390">
              <a:lnSpc>
                <a:spcPct val="100000"/>
              </a:lnSpc>
            </a:pPr>
            <a:r>
              <a:rPr sz="2100" dirty="0">
                <a:solidFill>
                  <a:srgbClr val="66FFFF"/>
                </a:solidFill>
                <a:latin typeface="Times New Roman"/>
                <a:cs typeface="Times New Roman"/>
              </a:rPr>
              <a:t>(0,0)</a:t>
            </a:r>
            <a:endParaRPr sz="2100">
              <a:latin typeface="Times New Roman"/>
              <a:cs typeface="Times New Roman"/>
            </a:endParaRPr>
          </a:p>
        </p:txBody>
      </p:sp>
      <p:sp>
        <p:nvSpPr>
          <p:cNvPr id="16" name="object 16"/>
          <p:cNvSpPr txBox="1"/>
          <p:nvPr/>
        </p:nvSpPr>
        <p:spPr>
          <a:xfrm>
            <a:off x="6272905" y="4328613"/>
            <a:ext cx="2626360" cy="345440"/>
          </a:xfrm>
          <a:prstGeom prst="rect">
            <a:avLst/>
          </a:prstGeom>
        </p:spPr>
        <p:txBody>
          <a:bodyPr vert="horz" wrap="square" lIns="0" tIns="12700" rIns="0" bIns="0" rtlCol="0">
            <a:spAutoFit/>
          </a:bodyPr>
          <a:lstStyle/>
          <a:p>
            <a:pPr marL="12700">
              <a:lnSpc>
                <a:spcPct val="100000"/>
              </a:lnSpc>
              <a:spcBef>
                <a:spcPts val="100"/>
              </a:spcBef>
              <a:tabLst>
                <a:tab pos="2012950" algn="l"/>
              </a:tabLst>
            </a:pPr>
            <a:r>
              <a:rPr sz="2100" dirty="0">
                <a:solidFill>
                  <a:srgbClr val="FF0000"/>
                </a:solidFill>
                <a:latin typeface="Times New Roman"/>
                <a:cs typeface="Times New Roman"/>
              </a:rPr>
              <a:t>(-1,-1)	(1,-1)</a:t>
            </a:r>
            <a:endParaRPr sz="2100">
              <a:latin typeface="Times New Roman"/>
              <a:cs typeface="Times New Roman"/>
            </a:endParaRPr>
          </a:p>
        </p:txBody>
      </p:sp>
      <p:sp>
        <p:nvSpPr>
          <p:cNvPr id="17" name="object 17"/>
          <p:cNvSpPr txBox="1"/>
          <p:nvPr/>
        </p:nvSpPr>
        <p:spPr>
          <a:xfrm>
            <a:off x="6425320" y="2738854"/>
            <a:ext cx="2457450" cy="345440"/>
          </a:xfrm>
          <a:prstGeom prst="rect">
            <a:avLst/>
          </a:prstGeom>
        </p:spPr>
        <p:txBody>
          <a:bodyPr vert="horz" wrap="square" lIns="0" tIns="12700" rIns="0" bIns="0" rtlCol="0">
            <a:spAutoFit/>
          </a:bodyPr>
          <a:lstStyle/>
          <a:p>
            <a:pPr marL="12700">
              <a:lnSpc>
                <a:spcPct val="100000"/>
              </a:lnSpc>
              <a:spcBef>
                <a:spcPts val="100"/>
              </a:spcBef>
              <a:tabLst>
                <a:tab pos="1932939" algn="l"/>
              </a:tabLst>
            </a:pPr>
            <a:r>
              <a:rPr sz="3150" baseline="1322" dirty="0">
                <a:solidFill>
                  <a:srgbClr val="FF0000"/>
                </a:solidFill>
                <a:latin typeface="Times New Roman"/>
                <a:cs typeface="Times New Roman"/>
              </a:rPr>
              <a:t>(-1,1)	</a:t>
            </a:r>
            <a:r>
              <a:rPr sz="2100" dirty="0">
                <a:solidFill>
                  <a:srgbClr val="FF0000"/>
                </a:solidFill>
                <a:latin typeface="Times New Roman"/>
                <a:cs typeface="Times New Roman"/>
              </a:rPr>
              <a:t>(1,1)</a:t>
            </a:r>
            <a:endParaRPr sz="2100">
              <a:latin typeface="Times New Roman"/>
              <a:cs typeface="Times New Roman"/>
            </a:endParaRPr>
          </a:p>
        </p:txBody>
      </p:sp>
      <p:sp>
        <p:nvSpPr>
          <p:cNvPr id="18" name="object 18"/>
          <p:cNvSpPr/>
          <p:nvPr/>
        </p:nvSpPr>
        <p:spPr>
          <a:xfrm>
            <a:off x="4765283" y="4069059"/>
            <a:ext cx="1543685" cy="127000"/>
          </a:xfrm>
          <a:custGeom>
            <a:avLst/>
            <a:gdLst/>
            <a:ahLst/>
            <a:cxnLst/>
            <a:rect l="l" t="t" r="r" b="b"/>
            <a:pathLst>
              <a:path w="1543685" h="127000">
                <a:moveTo>
                  <a:pt x="1416193" y="0"/>
                </a:moveTo>
                <a:lnTo>
                  <a:pt x="1416193" y="58737"/>
                </a:lnTo>
                <a:lnTo>
                  <a:pt x="0" y="58737"/>
                </a:lnTo>
                <a:lnTo>
                  <a:pt x="0" y="68262"/>
                </a:lnTo>
                <a:lnTo>
                  <a:pt x="1416193" y="68262"/>
                </a:lnTo>
                <a:lnTo>
                  <a:pt x="1416193" y="126999"/>
                </a:lnTo>
                <a:lnTo>
                  <a:pt x="1543193" y="63499"/>
                </a:lnTo>
                <a:lnTo>
                  <a:pt x="1416193" y="0"/>
                </a:lnTo>
                <a:close/>
              </a:path>
            </a:pathLst>
          </a:custGeom>
          <a:solidFill>
            <a:srgbClr val="000000"/>
          </a:solidFill>
        </p:spPr>
        <p:txBody>
          <a:bodyPr wrap="square" lIns="0" tIns="0" rIns="0" bIns="0" rtlCol="0"/>
          <a:lstStyle/>
          <a:p>
            <a:endParaRPr/>
          </a:p>
        </p:txBody>
      </p:sp>
      <p:sp>
        <p:nvSpPr>
          <p:cNvPr id="19" name="object 19"/>
          <p:cNvSpPr/>
          <p:nvPr/>
        </p:nvSpPr>
        <p:spPr>
          <a:xfrm>
            <a:off x="5426907" y="3230672"/>
            <a:ext cx="381000" cy="0"/>
          </a:xfrm>
          <a:custGeom>
            <a:avLst/>
            <a:gdLst/>
            <a:ahLst/>
            <a:cxnLst/>
            <a:rect l="l" t="t" r="r" b="b"/>
            <a:pathLst>
              <a:path w="381000">
                <a:moveTo>
                  <a:pt x="0" y="0"/>
                </a:moveTo>
                <a:lnTo>
                  <a:pt x="380981" y="0"/>
                </a:lnTo>
              </a:path>
            </a:pathLst>
          </a:custGeom>
          <a:ln w="9065">
            <a:solidFill>
              <a:srgbClr val="000000"/>
            </a:solidFill>
          </a:ln>
        </p:spPr>
        <p:txBody>
          <a:bodyPr wrap="square" lIns="0" tIns="0" rIns="0" bIns="0" rtlCol="0"/>
          <a:lstStyle/>
          <a:p>
            <a:endParaRPr/>
          </a:p>
        </p:txBody>
      </p:sp>
      <p:sp>
        <p:nvSpPr>
          <p:cNvPr id="20" name="object 20"/>
          <p:cNvSpPr txBox="1"/>
          <p:nvPr/>
        </p:nvSpPr>
        <p:spPr>
          <a:xfrm>
            <a:off x="6244621" y="2633254"/>
            <a:ext cx="108585" cy="285750"/>
          </a:xfrm>
          <a:prstGeom prst="rect">
            <a:avLst/>
          </a:prstGeom>
        </p:spPr>
        <p:txBody>
          <a:bodyPr vert="horz" wrap="square" lIns="0" tIns="13335" rIns="0" bIns="0" rtlCol="0">
            <a:spAutoFit/>
          </a:bodyPr>
          <a:lstStyle/>
          <a:p>
            <a:pPr marL="12700">
              <a:lnSpc>
                <a:spcPct val="100000"/>
              </a:lnSpc>
              <a:spcBef>
                <a:spcPts val="105"/>
              </a:spcBef>
            </a:pPr>
            <a:r>
              <a:rPr sz="1700" dirty="0">
                <a:latin typeface="Symbol"/>
                <a:cs typeface="Symbol"/>
              </a:rPr>
              <a:t></a:t>
            </a:r>
            <a:endParaRPr sz="1700">
              <a:latin typeface="Symbol"/>
              <a:cs typeface="Symbol"/>
            </a:endParaRPr>
          </a:p>
        </p:txBody>
      </p:sp>
      <p:sp>
        <p:nvSpPr>
          <p:cNvPr id="21" name="object 21"/>
          <p:cNvSpPr txBox="1"/>
          <p:nvPr/>
        </p:nvSpPr>
        <p:spPr>
          <a:xfrm>
            <a:off x="6244621" y="2425660"/>
            <a:ext cx="108585" cy="285750"/>
          </a:xfrm>
          <a:prstGeom prst="rect">
            <a:avLst/>
          </a:prstGeom>
        </p:spPr>
        <p:txBody>
          <a:bodyPr vert="horz" wrap="square" lIns="0" tIns="13335" rIns="0" bIns="0" rtlCol="0">
            <a:spAutoFit/>
          </a:bodyPr>
          <a:lstStyle/>
          <a:p>
            <a:pPr marL="12700">
              <a:lnSpc>
                <a:spcPct val="100000"/>
              </a:lnSpc>
              <a:spcBef>
                <a:spcPts val="105"/>
              </a:spcBef>
            </a:pPr>
            <a:r>
              <a:rPr sz="1700" dirty="0">
                <a:latin typeface="Symbol"/>
                <a:cs typeface="Symbol"/>
              </a:rPr>
              <a:t></a:t>
            </a:r>
            <a:endParaRPr sz="1700">
              <a:latin typeface="Symbol"/>
              <a:cs typeface="Symbol"/>
            </a:endParaRPr>
          </a:p>
        </p:txBody>
      </p:sp>
      <p:sp>
        <p:nvSpPr>
          <p:cNvPr id="22" name="object 22"/>
          <p:cNvSpPr txBox="1"/>
          <p:nvPr/>
        </p:nvSpPr>
        <p:spPr>
          <a:xfrm>
            <a:off x="5982761" y="2841185"/>
            <a:ext cx="396240" cy="1116330"/>
          </a:xfrm>
          <a:prstGeom prst="rect">
            <a:avLst/>
          </a:prstGeom>
        </p:spPr>
        <p:txBody>
          <a:bodyPr vert="horz" wrap="square" lIns="0" tIns="13335" rIns="0" bIns="0" rtlCol="0">
            <a:spAutoFit/>
          </a:bodyPr>
          <a:lstStyle/>
          <a:p>
            <a:pPr marR="30480" algn="r">
              <a:lnSpc>
                <a:spcPts val="1864"/>
              </a:lnSpc>
              <a:spcBef>
                <a:spcPts val="105"/>
              </a:spcBef>
            </a:pPr>
            <a:r>
              <a:rPr sz="1700" dirty="0">
                <a:latin typeface="Symbol"/>
                <a:cs typeface="Symbol"/>
              </a:rPr>
              <a:t></a:t>
            </a:r>
            <a:endParaRPr sz="1700">
              <a:latin typeface="Symbol"/>
              <a:cs typeface="Symbol"/>
            </a:endParaRPr>
          </a:p>
          <a:p>
            <a:pPr marR="30480" algn="r">
              <a:lnSpc>
                <a:spcPts val="1635"/>
              </a:lnSpc>
            </a:pPr>
            <a:r>
              <a:rPr sz="1700" dirty="0">
                <a:latin typeface="Symbol"/>
                <a:cs typeface="Symbol"/>
              </a:rPr>
              <a:t></a:t>
            </a:r>
            <a:r>
              <a:rPr sz="1700" spc="-245" dirty="0">
                <a:latin typeface="Times New Roman"/>
                <a:cs typeface="Times New Roman"/>
              </a:rPr>
              <a:t> </a:t>
            </a:r>
            <a:r>
              <a:rPr sz="1700" spc="-204" dirty="0">
                <a:latin typeface="Arial MT"/>
                <a:cs typeface="Arial MT"/>
              </a:rPr>
              <a:t>1</a:t>
            </a:r>
            <a:r>
              <a:rPr sz="2550" baseline="1633" dirty="0">
                <a:latin typeface="Symbol"/>
                <a:cs typeface="Symbol"/>
              </a:rPr>
              <a:t></a:t>
            </a:r>
            <a:endParaRPr sz="2550" baseline="1633">
              <a:latin typeface="Symbol"/>
              <a:cs typeface="Symbol"/>
            </a:endParaRPr>
          </a:p>
          <a:p>
            <a:pPr marR="30480" algn="r">
              <a:lnSpc>
                <a:spcPts val="1470"/>
              </a:lnSpc>
            </a:pPr>
            <a:r>
              <a:rPr sz="1700" dirty="0">
                <a:latin typeface="Symbol"/>
                <a:cs typeface="Symbol"/>
              </a:rPr>
              <a:t></a:t>
            </a:r>
            <a:endParaRPr sz="1700">
              <a:latin typeface="Symbol"/>
              <a:cs typeface="Symbol"/>
            </a:endParaRPr>
          </a:p>
          <a:p>
            <a:pPr marL="98425">
              <a:lnSpc>
                <a:spcPts val="1635"/>
              </a:lnSpc>
            </a:pPr>
            <a:r>
              <a:rPr sz="1700" dirty="0">
                <a:latin typeface="Arial MT"/>
                <a:cs typeface="Arial MT"/>
              </a:rPr>
              <a:t>1</a:t>
            </a:r>
            <a:r>
              <a:rPr sz="1700" spc="-40" dirty="0">
                <a:latin typeface="Arial MT"/>
                <a:cs typeface="Arial MT"/>
              </a:rPr>
              <a:t> </a:t>
            </a:r>
            <a:r>
              <a:rPr sz="2550" baseline="-9803" dirty="0">
                <a:latin typeface="Symbol"/>
                <a:cs typeface="Symbol"/>
              </a:rPr>
              <a:t></a:t>
            </a:r>
            <a:endParaRPr sz="2550" baseline="-9803">
              <a:latin typeface="Symbol"/>
              <a:cs typeface="Symbol"/>
            </a:endParaRPr>
          </a:p>
          <a:p>
            <a:pPr marR="30480" algn="r">
              <a:lnSpc>
                <a:spcPts val="1975"/>
              </a:lnSpc>
            </a:pPr>
            <a:r>
              <a:rPr sz="1700" spc="-330" dirty="0">
                <a:latin typeface="Symbol"/>
                <a:cs typeface="Symbol"/>
              </a:rPr>
              <a:t></a:t>
            </a:r>
            <a:r>
              <a:rPr sz="2550" spc="-494" baseline="-22875" dirty="0">
                <a:latin typeface="Symbol"/>
                <a:cs typeface="Symbol"/>
              </a:rPr>
              <a:t></a:t>
            </a:r>
            <a:endParaRPr sz="2550" baseline="-22875">
              <a:latin typeface="Symbol"/>
              <a:cs typeface="Symbol"/>
            </a:endParaRPr>
          </a:p>
        </p:txBody>
      </p:sp>
      <p:sp>
        <p:nvSpPr>
          <p:cNvPr id="23" name="object 23"/>
          <p:cNvSpPr txBox="1"/>
          <p:nvPr/>
        </p:nvSpPr>
        <p:spPr>
          <a:xfrm>
            <a:off x="4700295" y="2841185"/>
            <a:ext cx="159385" cy="1116330"/>
          </a:xfrm>
          <a:prstGeom prst="rect">
            <a:avLst/>
          </a:prstGeom>
        </p:spPr>
        <p:txBody>
          <a:bodyPr vert="horz" wrap="square" lIns="0" tIns="13335" rIns="0" bIns="0" rtlCol="0">
            <a:spAutoFit/>
          </a:bodyPr>
          <a:lstStyle/>
          <a:p>
            <a:pPr marL="38100">
              <a:lnSpc>
                <a:spcPts val="1835"/>
              </a:lnSpc>
              <a:spcBef>
                <a:spcPts val="105"/>
              </a:spcBef>
            </a:pPr>
            <a:r>
              <a:rPr sz="1700" dirty="0">
                <a:latin typeface="Symbol"/>
                <a:cs typeface="Symbol"/>
              </a:rPr>
              <a:t></a:t>
            </a:r>
            <a:endParaRPr sz="1700">
              <a:latin typeface="Symbol"/>
              <a:cs typeface="Symbol"/>
            </a:endParaRPr>
          </a:p>
          <a:p>
            <a:pPr marL="38100">
              <a:lnSpc>
                <a:spcPts val="1635"/>
              </a:lnSpc>
            </a:pPr>
            <a:r>
              <a:rPr sz="1700" dirty="0">
                <a:latin typeface="Symbol"/>
                <a:cs typeface="Symbol"/>
              </a:rPr>
              <a:t></a:t>
            </a:r>
            <a:endParaRPr sz="1700">
              <a:latin typeface="Symbol"/>
              <a:cs typeface="Symbol"/>
            </a:endParaRPr>
          </a:p>
          <a:p>
            <a:pPr marL="38100">
              <a:lnSpc>
                <a:spcPts val="1635"/>
              </a:lnSpc>
            </a:pPr>
            <a:r>
              <a:rPr sz="1700" dirty="0">
                <a:latin typeface="Symbol"/>
                <a:cs typeface="Symbol"/>
              </a:rPr>
              <a:t></a:t>
            </a:r>
            <a:endParaRPr sz="1700">
              <a:latin typeface="Symbol"/>
              <a:cs typeface="Symbol"/>
            </a:endParaRPr>
          </a:p>
          <a:p>
            <a:pPr marL="38100">
              <a:lnSpc>
                <a:spcPts val="1635"/>
              </a:lnSpc>
            </a:pPr>
            <a:r>
              <a:rPr sz="1700" dirty="0">
                <a:latin typeface="Symbol"/>
                <a:cs typeface="Symbol"/>
              </a:rPr>
              <a:t></a:t>
            </a:r>
            <a:endParaRPr sz="1700">
              <a:latin typeface="Symbol"/>
              <a:cs typeface="Symbol"/>
            </a:endParaRPr>
          </a:p>
          <a:p>
            <a:pPr marL="38100">
              <a:lnSpc>
                <a:spcPts val="1839"/>
              </a:lnSpc>
            </a:pPr>
            <a:r>
              <a:rPr sz="1700" spc="-330" dirty="0">
                <a:latin typeface="Symbol"/>
                <a:cs typeface="Symbol"/>
              </a:rPr>
              <a:t></a:t>
            </a:r>
            <a:r>
              <a:rPr sz="2550" spc="-494" baseline="-22875" dirty="0">
                <a:latin typeface="Symbol"/>
                <a:cs typeface="Symbol"/>
              </a:rPr>
              <a:t></a:t>
            </a:r>
            <a:endParaRPr sz="2550" baseline="-22875">
              <a:latin typeface="Symbol"/>
              <a:cs typeface="Symbol"/>
            </a:endParaRPr>
          </a:p>
        </p:txBody>
      </p:sp>
      <p:sp>
        <p:nvSpPr>
          <p:cNvPr id="24" name="object 24"/>
          <p:cNvSpPr txBox="1"/>
          <p:nvPr/>
        </p:nvSpPr>
        <p:spPr>
          <a:xfrm>
            <a:off x="4700295" y="2714546"/>
            <a:ext cx="540385" cy="285750"/>
          </a:xfrm>
          <a:prstGeom prst="rect">
            <a:avLst/>
          </a:prstGeom>
        </p:spPr>
        <p:txBody>
          <a:bodyPr vert="horz" wrap="square" lIns="0" tIns="13335" rIns="0" bIns="0" rtlCol="0">
            <a:spAutoFit/>
          </a:bodyPr>
          <a:lstStyle/>
          <a:p>
            <a:pPr marL="38100">
              <a:lnSpc>
                <a:spcPct val="100000"/>
              </a:lnSpc>
              <a:spcBef>
                <a:spcPts val="105"/>
              </a:spcBef>
            </a:pPr>
            <a:r>
              <a:rPr sz="2550" spc="60" baseline="21241" dirty="0">
                <a:latin typeface="Symbol"/>
                <a:cs typeface="Symbol"/>
              </a:rPr>
              <a:t></a:t>
            </a:r>
            <a:r>
              <a:rPr sz="1700" spc="40" dirty="0">
                <a:latin typeface="Arial MT"/>
                <a:cs typeface="Arial MT"/>
              </a:rPr>
              <a:t>700</a:t>
            </a:r>
            <a:endParaRPr sz="1700">
              <a:latin typeface="Arial MT"/>
              <a:cs typeface="Arial MT"/>
            </a:endParaRPr>
          </a:p>
        </p:txBody>
      </p:sp>
      <p:sp>
        <p:nvSpPr>
          <p:cNvPr id="25" name="object 25"/>
          <p:cNvSpPr txBox="1"/>
          <p:nvPr/>
        </p:nvSpPr>
        <p:spPr>
          <a:xfrm>
            <a:off x="4725695" y="2425660"/>
            <a:ext cx="497840" cy="285750"/>
          </a:xfrm>
          <a:prstGeom prst="rect">
            <a:avLst/>
          </a:prstGeom>
        </p:spPr>
        <p:txBody>
          <a:bodyPr vert="horz" wrap="square" lIns="0" tIns="13335" rIns="0" bIns="0" rtlCol="0">
            <a:spAutoFit/>
          </a:bodyPr>
          <a:lstStyle/>
          <a:p>
            <a:pPr marL="12700">
              <a:lnSpc>
                <a:spcPct val="100000"/>
              </a:lnSpc>
              <a:spcBef>
                <a:spcPts val="105"/>
              </a:spcBef>
              <a:tabLst>
                <a:tab pos="484505" algn="l"/>
              </a:tabLst>
            </a:pPr>
            <a:r>
              <a:rPr sz="1700" spc="60" dirty="0">
                <a:latin typeface="Symbol"/>
                <a:cs typeface="Symbol"/>
              </a:rPr>
              <a:t></a:t>
            </a:r>
            <a:r>
              <a:rPr sz="2550" u="sng" spc="104" baseline="3267" dirty="0">
                <a:uFill>
                  <a:solidFill>
                    <a:srgbClr val="000000"/>
                  </a:solidFill>
                </a:uFill>
                <a:latin typeface="Times New Roman"/>
                <a:cs typeface="Times New Roman"/>
              </a:rPr>
              <a:t> </a:t>
            </a:r>
            <a:r>
              <a:rPr sz="2550" u="sng" baseline="3267" dirty="0">
                <a:uFill>
                  <a:solidFill>
                    <a:srgbClr val="000000"/>
                  </a:solidFill>
                </a:uFill>
                <a:latin typeface="Arial MT"/>
                <a:cs typeface="Arial MT"/>
              </a:rPr>
              <a:t>2	</a:t>
            </a:r>
            <a:endParaRPr sz="2550" baseline="3267">
              <a:latin typeface="Arial MT"/>
              <a:cs typeface="Arial MT"/>
            </a:endParaRPr>
          </a:p>
        </p:txBody>
      </p:sp>
      <p:sp>
        <p:nvSpPr>
          <p:cNvPr id="26" name="object 26"/>
          <p:cNvSpPr txBox="1"/>
          <p:nvPr/>
        </p:nvSpPr>
        <p:spPr>
          <a:xfrm>
            <a:off x="5543671" y="2433593"/>
            <a:ext cx="739775" cy="773430"/>
          </a:xfrm>
          <a:prstGeom prst="rect">
            <a:avLst/>
          </a:prstGeom>
        </p:spPr>
        <p:txBody>
          <a:bodyPr vert="horz" wrap="square" lIns="0" tIns="127000" rIns="0" bIns="0" rtlCol="0">
            <a:spAutoFit/>
          </a:bodyPr>
          <a:lstStyle/>
          <a:p>
            <a:pPr marL="12700">
              <a:lnSpc>
                <a:spcPct val="100000"/>
              </a:lnSpc>
              <a:spcBef>
                <a:spcPts val="1000"/>
              </a:spcBef>
              <a:tabLst>
                <a:tab pos="476884" algn="l"/>
              </a:tabLst>
            </a:pPr>
            <a:r>
              <a:rPr sz="1700" dirty="0">
                <a:latin typeface="Arial MT"/>
                <a:cs typeface="Arial MT"/>
              </a:rPr>
              <a:t>0	</a:t>
            </a:r>
            <a:r>
              <a:rPr sz="1700" dirty="0">
                <a:latin typeface="Symbol"/>
                <a:cs typeface="Symbol"/>
              </a:rPr>
              <a:t></a:t>
            </a:r>
            <a:r>
              <a:rPr sz="1700" spc="-245" dirty="0">
                <a:latin typeface="Times New Roman"/>
                <a:cs typeface="Times New Roman"/>
              </a:rPr>
              <a:t> </a:t>
            </a:r>
            <a:r>
              <a:rPr sz="1700" spc="-204" dirty="0">
                <a:latin typeface="Arial MT"/>
                <a:cs typeface="Arial MT"/>
              </a:rPr>
              <a:t>1</a:t>
            </a:r>
            <a:endParaRPr sz="1700">
              <a:latin typeface="Arial MT"/>
              <a:cs typeface="Arial MT"/>
            </a:endParaRPr>
          </a:p>
          <a:p>
            <a:pPr marL="15875">
              <a:lnSpc>
                <a:spcPct val="100000"/>
              </a:lnSpc>
              <a:spcBef>
                <a:spcPts val="905"/>
              </a:spcBef>
            </a:pPr>
            <a:r>
              <a:rPr sz="1700" dirty="0">
                <a:latin typeface="Arial MT"/>
                <a:cs typeface="Arial MT"/>
              </a:rPr>
              <a:t>2</a:t>
            </a:r>
            <a:endParaRPr sz="1700">
              <a:latin typeface="Arial MT"/>
              <a:cs typeface="Arial MT"/>
            </a:endParaRPr>
          </a:p>
        </p:txBody>
      </p:sp>
      <p:sp>
        <p:nvSpPr>
          <p:cNvPr id="27" name="object 27"/>
          <p:cNvSpPr txBox="1"/>
          <p:nvPr/>
        </p:nvSpPr>
        <p:spPr>
          <a:xfrm>
            <a:off x="5421925" y="3222783"/>
            <a:ext cx="390525" cy="285750"/>
          </a:xfrm>
          <a:prstGeom prst="rect">
            <a:avLst/>
          </a:prstGeom>
        </p:spPr>
        <p:txBody>
          <a:bodyPr vert="horz" wrap="square" lIns="0" tIns="13335" rIns="0" bIns="0" rtlCol="0">
            <a:spAutoFit/>
          </a:bodyPr>
          <a:lstStyle/>
          <a:p>
            <a:pPr marL="12700">
              <a:lnSpc>
                <a:spcPct val="100000"/>
              </a:lnSpc>
              <a:spcBef>
                <a:spcPts val="105"/>
              </a:spcBef>
            </a:pPr>
            <a:r>
              <a:rPr sz="1700" spc="10" dirty="0">
                <a:latin typeface="Arial MT"/>
                <a:cs typeface="Arial MT"/>
              </a:rPr>
              <a:t>500</a:t>
            </a:r>
            <a:endParaRPr sz="1700">
              <a:latin typeface="Arial MT"/>
              <a:cs typeface="Arial MT"/>
            </a:endParaRPr>
          </a:p>
        </p:txBody>
      </p:sp>
      <p:sp>
        <p:nvSpPr>
          <p:cNvPr id="28" name="object 28"/>
          <p:cNvSpPr txBox="1"/>
          <p:nvPr/>
        </p:nvSpPr>
        <p:spPr>
          <a:xfrm>
            <a:off x="1891664" y="5423662"/>
            <a:ext cx="5313680" cy="875665"/>
          </a:xfrm>
          <a:prstGeom prst="rect">
            <a:avLst/>
          </a:prstGeom>
        </p:spPr>
        <p:txBody>
          <a:bodyPr vert="horz" wrap="square" lIns="0" tIns="12700" rIns="0" bIns="0" rtlCol="0">
            <a:spAutoFit/>
          </a:bodyPr>
          <a:lstStyle/>
          <a:p>
            <a:pPr marL="12700">
              <a:lnSpc>
                <a:spcPts val="3345"/>
              </a:lnSpc>
              <a:spcBef>
                <a:spcPts val="100"/>
              </a:spcBef>
            </a:pPr>
            <a:r>
              <a:rPr sz="2800" dirty="0">
                <a:latin typeface="Arial MT"/>
                <a:cs typeface="Arial MT"/>
              </a:rPr>
              <a:t>Least</a:t>
            </a:r>
            <a:r>
              <a:rPr sz="2800" spc="-20" dirty="0">
                <a:latin typeface="Arial MT"/>
                <a:cs typeface="Arial MT"/>
              </a:rPr>
              <a:t> </a:t>
            </a:r>
            <a:r>
              <a:rPr sz="2800" dirty="0">
                <a:latin typeface="Arial MT"/>
                <a:cs typeface="Arial MT"/>
              </a:rPr>
              <a:t>squares</a:t>
            </a:r>
            <a:r>
              <a:rPr sz="2800" spc="-10" dirty="0">
                <a:latin typeface="Arial MT"/>
                <a:cs typeface="Arial MT"/>
              </a:rPr>
              <a:t> </a:t>
            </a:r>
            <a:r>
              <a:rPr sz="2800" dirty="0">
                <a:latin typeface="Arial MT"/>
                <a:cs typeface="Arial MT"/>
              </a:rPr>
              <a:t>yields</a:t>
            </a:r>
            <a:r>
              <a:rPr sz="2800" spc="-10" dirty="0">
                <a:latin typeface="Arial MT"/>
                <a:cs typeface="Arial MT"/>
              </a:rPr>
              <a:t> </a:t>
            </a:r>
            <a:r>
              <a:rPr sz="2800" dirty="0">
                <a:latin typeface="Arial MT"/>
                <a:cs typeface="Arial MT"/>
              </a:rPr>
              <a:t>good</a:t>
            </a:r>
            <a:r>
              <a:rPr sz="2800" spc="-5" dirty="0">
                <a:latin typeface="Arial MT"/>
                <a:cs typeface="Arial MT"/>
              </a:rPr>
              <a:t> </a:t>
            </a:r>
            <a:r>
              <a:rPr sz="2800" dirty="0">
                <a:latin typeface="Arial MT"/>
                <a:cs typeface="Arial MT"/>
              </a:rPr>
              <a:t>results</a:t>
            </a:r>
            <a:endParaRPr sz="2800">
              <a:latin typeface="Arial MT"/>
              <a:cs typeface="Arial MT"/>
            </a:endParaRPr>
          </a:p>
          <a:p>
            <a:pPr marL="355600">
              <a:lnSpc>
                <a:spcPts val="3345"/>
              </a:lnSpc>
            </a:pPr>
            <a:r>
              <a:rPr sz="2800" spc="-40" dirty="0">
                <a:solidFill>
                  <a:srgbClr val="333399"/>
                </a:solidFill>
                <a:latin typeface="Trebuchet MS"/>
                <a:cs typeface="Trebuchet MS"/>
              </a:rPr>
              <a:t>(Hartley,</a:t>
            </a:r>
            <a:r>
              <a:rPr sz="2800" spc="-45" dirty="0">
                <a:solidFill>
                  <a:srgbClr val="333399"/>
                </a:solidFill>
                <a:latin typeface="Trebuchet MS"/>
                <a:cs typeface="Trebuchet MS"/>
              </a:rPr>
              <a:t> </a:t>
            </a:r>
            <a:r>
              <a:rPr sz="2800" spc="-50" dirty="0">
                <a:solidFill>
                  <a:srgbClr val="333399"/>
                </a:solidFill>
                <a:latin typeface="Trebuchet MS"/>
                <a:cs typeface="Trebuchet MS"/>
              </a:rPr>
              <a:t>PAMI´97)</a:t>
            </a:r>
            <a:endParaRPr sz="2800">
              <a:latin typeface="Trebuchet MS"/>
              <a:cs typeface="Trebuchet MS"/>
            </a:endParaRPr>
          </a:p>
        </p:txBody>
      </p:sp>
      <p:sp>
        <p:nvSpPr>
          <p:cNvPr id="29" name="object 29"/>
          <p:cNvSpPr txBox="1">
            <a:spLocks noGrp="1"/>
          </p:cNvSpPr>
          <p:nvPr>
            <p:ph type="title"/>
          </p:nvPr>
        </p:nvSpPr>
        <p:spPr>
          <a:xfrm>
            <a:off x="1228089" y="393890"/>
            <a:ext cx="4497070" cy="1369695"/>
          </a:xfrm>
          <a:prstGeom prst="rect">
            <a:avLst/>
          </a:prstGeom>
        </p:spPr>
        <p:txBody>
          <a:bodyPr vert="horz" wrap="square" lIns="0" tIns="9525" rIns="0" bIns="0" rtlCol="0">
            <a:spAutoFit/>
          </a:bodyPr>
          <a:lstStyle/>
          <a:p>
            <a:pPr marL="12700" marR="5080">
              <a:lnSpc>
                <a:spcPct val="100400"/>
              </a:lnSpc>
              <a:spcBef>
                <a:spcPts val="75"/>
              </a:spcBef>
            </a:pPr>
            <a:r>
              <a:rPr dirty="0"/>
              <a:t>The</a:t>
            </a:r>
            <a:r>
              <a:rPr spc="-45" dirty="0"/>
              <a:t> </a:t>
            </a:r>
            <a:r>
              <a:rPr spc="-10" dirty="0"/>
              <a:t>normalized</a:t>
            </a:r>
            <a:r>
              <a:rPr spc="-25" dirty="0"/>
              <a:t> </a:t>
            </a:r>
            <a:r>
              <a:rPr dirty="0"/>
              <a:t>8- </a:t>
            </a:r>
            <a:r>
              <a:rPr spc="-1360" dirty="0"/>
              <a:t> </a:t>
            </a:r>
            <a:r>
              <a:rPr spc="-5" dirty="0"/>
              <a:t>point</a:t>
            </a:r>
            <a:r>
              <a:rPr spc="-20" dirty="0"/>
              <a:t> </a:t>
            </a:r>
            <a:r>
              <a:rPr spc="-5" dirty="0"/>
              <a:t>algorithm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20164" y="338328"/>
            <a:ext cx="5622290" cy="2237740"/>
          </a:xfrm>
          <a:prstGeom prst="rect">
            <a:avLst/>
          </a:prstGeom>
        </p:spPr>
        <p:txBody>
          <a:bodyPr vert="horz" wrap="square" lIns="0" tIns="9525" rIns="0" bIns="0" rtlCol="0">
            <a:spAutoFit/>
          </a:bodyPr>
          <a:lstStyle/>
          <a:p>
            <a:pPr marL="12700" marR="1976755">
              <a:lnSpc>
                <a:spcPct val="100400"/>
              </a:lnSpc>
              <a:spcBef>
                <a:spcPts val="75"/>
              </a:spcBef>
            </a:pPr>
            <a:r>
              <a:rPr dirty="0"/>
              <a:t>The</a:t>
            </a:r>
            <a:r>
              <a:rPr spc="-70" dirty="0"/>
              <a:t> </a:t>
            </a:r>
            <a:r>
              <a:rPr spc="-10" dirty="0"/>
              <a:t>singularity </a:t>
            </a:r>
            <a:r>
              <a:rPr spc="-1360" dirty="0"/>
              <a:t> </a:t>
            </a:r>
            <a:r>
              <a:rPr spc="-15" dirty="0"/>
              <a:t>constraint</a:t>
            </a:r>
          </a:p>
          <a:p>
            <a:pPr marL="760730" algn="ctr">
              <a:lnSpc>
                <a:spcPct val="100000"/>
              </a:lnSpc>
              <a:spcBef>
                <a:spcPts val="420"/>
              </a:spcBef>
              <a:tabLst>
                <a:tab pos="3176270" algn="l"/>
              </a:tabLst>
            </a:pPr>
            <a:r>
              <a:rPr sz="5350" spc="-195" dirty="0">
                <a:solidFill>
                  <a:srgbClr val="000000"/>
                </a:solidFill>
                <a:latin typeface="Times New Roman"/>
                <a:cs typeface="Times New Roman"/>
              </a:rPr>
              <a:t>d</a:t>
            </a:r>
            <a:r>
              <a:rPr sz="5350" spc="-200" dirty="0">
                <a:solidFill>
                  <a:srgbClr val="000000"/>
                </a:solidFill>
                <a:latin typeface="Times New Roman"/>
                <a:cs typeface="Times New Roman"/>
              </a:rPr>
              <a:t>e</a:t>
            </a:r>
            <a:r>
              <a:rPr sz="5350" spc="-235" dirty="0">
                <a:solidFill>
                  <a:srgbClr val="000000"/>
                </a:solidFill>
                <a:latin typeface="Times New Roman"/>
                <a:cs typeface="Times New Roman"/>
              </a:rPr>
              <a:t>t</a:t>
            </a:r>
            <a:r>
              <a:rPr sz="5350" spc="-50" dirty="0">
                <a:solidFill>
                  <a:srgbClr val="000000"/>
                </a:solidFill>
                <a:latin typeface="Times New Roman"/>
                <a:cs typeface="Times New Roman"/>
              </a:rPr>
              <a:t>F</a:t>
            </a:r>
            <a:r>
              <a:rPr sz="5350" spc="-350" dirty="0">
                <a:solidFill>
                  <a:srgbClr val="000000"/>
                </a:solidFill>
                <a:latin typeface="Times New Roman"/>
                <a:cs typeface="Times New Roman"/>
              </a:rPr>
              <a:t> </a:t>
            </a:r>
            <a:r>
              <a:rPr sz="5350" spc="-50" dirty="0">
                <a:solidFill>
                  <a:srgbClr val="000000"/>
                </a:solidFill>
                <a:latin typeface="Symbol"/>
                <a:cs typeface="Symbol"/>
              </a:rPr>
              <a:t></a:t>
            </a:r>
            <a:r>
              <a:rPr sz="5350" spc="-440" dirty="0">
                <a:solidFill>
                  <a:srgbClr val="000000"/>
                </a:solidFill>
                <a:latin typeface="Times New Roman"/>
                <a:cs typeface="Times New Roman"/>
              </a:rPr>
              <a:t> </a:t>
            </a:r>
            <a:r>
              <a:rPr sz="5350" spc="-45" dirty="0">
                <a:solidFill>
                  <a:srgbClr val="000000"/>
                </a:solidFill>
                <a:latin typeface="Times New Roman"/>
                <a:cs typeface="Times New Roman"/>
              </a:rPr>
              <a:t>0</a:t>
            </a:r>
            <a:r>
              <a:rPr sz="5350" dirty="0">
                <a:solidFill>
                  <a:srgbClr val="000000"/>
                </a:solidFill>
                <a:latin typeface="Times New Roman"/>
                <a:cs typeface="Times New Roman"/>
              </a:rPr>
              <a:t>	</a:t>
            </a:r>
            <a:r>
              <a:rPr sz="5050" spc="-210" dirty="0">
                <a:solidFill>
                  <a:srgbClr val="000000"/>
                </a:solidFill>
                <a:latin typeface="Times New Roman"/>
                <a:cs typeface="Times New Roman"/>
              </a:rPr>
              <a:t>r</a:t>
            </a:r>
            <a:r>
              <a:rPr sz="5050" spc="-200" dirty="0">
                <a:solidFill>
                  <a:srgbClr val="000000"/>
                </a:solidFill>
                <a:latin typeface="Times New Roman"/>
                <a:cs typeface="Times New Roman"/>
              </a:rPr>
              <a:t>a</a:t>
            </a:r>
            <a:r>
              <a:rPr sz="5050" spc="-475" dirty="0">
                <a:solidFill>
                  <a:srgbClr val="000000"/>
                </a:solidFill>
                <a:latin typeface="Times New Roman"/>
                <a:cs typeface="Times New Roman"/>
              </a:rPr>
              <a:t>n</a:t>
            </a:r>
            <a:r>
              <a:rPr sz="5050" spc="-40" dirty="0">
                <a:solidFill>
                  <a:srgbClr val="000000"/>
                </a:solidFill>
                <a:latin typeface="Times New Roman"/>
                <a:cs typeface="Times New Roman"/>
              </a:rPr>
              <a:t>k</a:t>
            </a:r>
            <a:r>
              <a:rPr sz="5050" spc="15" dirty="0">
                <a:solidFill>
                  <a:srgbClr val="000000"/>
                </a:solidFill>
                <a:latin typeface="Times New Roman"/>
                <a:cs typeface="Times New Roman"/>
              </a:rPr>
              <a:t> </a:t>
            </a:r>
            <a:r>
              <a:rPr sz="5050" spc="-45" dirty="0">
                <a:solidFill>
                  <a:srgbClr val="000000"/>
                </a:solidFill>
                <a:latin typeface="Times New Roman"/>
                <a:cs typeface="Times New Roman"/>
              </a:rPr>
              <a:t>F</a:t>
            </a:r>
            <a:r>
              <a:rPr sz="5050" spc="-455" dirty="0">
                <a:solidFill>
                  <a:srgbClr val="000000"/>
                </a:solidFill>
                <a:latin typeface="Times New Roman"/>
                <a:cs typeface="Times New Roman"/>
              </a:rPr>
              <a:t> </a:t>
            </a:r>
            <a:r>
              <a:rPr sz="5050" spc="-45" dirty="0">
                <a:solidFill>
                  <a:srgbClr val="000000"/>
                </a:solidFill>
                <a:latin typeface="Symbol"/>
                <a:cs typeface="Symbol"/>
              </a:rPr>
              <a:t></a:t>
            </a:r>
            <a:r>
              <a:rPr sz="5050" spc="-345" dirty="0">
                <a:solidFill>
                  <a:srgbClr val="000000"/>
                </a:solidFill>
                <a:latin typeface="Times New Roman"/>
                <a:cs typeface="Times New Roman"/>
              </a:rPr>
              <a:t> </a:t>
            </a:r>
            <a:r>
              <a:rPr sz="5050" spc="-40" dirty="0">
                <a:solidFill>
                  <a:srgbClr val="000000"/>
                </a:solidFill>
                <a:latin typeface="Times New Roman"/>
                <a:cs typeface="Times New Roman"/>
              </a:rPr>
              <a:t>2</a:t>
            </a:r>
            <a:endParaRPr sz="5050" dirty="0">
              <a:latin typeface="Times New Roman"/>
              <a:cs typeface="Times New Roman"/>
            </a:endParaRPr>
          </a:p>
        </p:txBody>
      </p:sp>
      <p:sp>
        <p:nvSpPr>
          <p:cNvPr id="3" name="object 3"/>
          <p:cNvSpPr txBox="1"/>
          <p:nvPr/>
        </p:nvSpPr>
        <p:spPr>
          <a:xfrm>
            <a:off x="4555718" y="3697269"/>
            <a:ext cx="3041015" cy="239395"/>
          </a:xfrm>
          <a:prstGeom prst="rect">
            <a:avLst/>
          </a:prstGeom>
        </p:spPr>
        <p:txBody>
          <a:bodyPr vert="horz" wrap="square" lIns="0" tIns="12700" rIns="0" bIns="0" rtlCol="0">
            <a:spAutoFit/>
          </a:bodyPr>
          <a:lstStyle/>
          <a:p>
            <a:pPr marL="12700">
              <a:lnSpc>
                <a:spcPct val="100000"/>
              </a:lnSpc>
              <a:spcBef>
                <a:spcPts val="100"/>
              </a:spcBef>
              <a:tabLst>
                <a:tab pos="248285" algn="l"/>
                <a:tab pos="507365" algn="l"/>
                <a:tab pos="1189355" algn="l"/>
                <a:tab pos="1457325" algn="l"/>
                <a:tab pos="1747520" algn="l"/>
                <a:tab pos="2405380" algn="l"/>
                <a:tab pos="2663190" algn="l"/>
                <a:tab pos="2942590" algn="l"/>
              </a:tabLst>
            </a:pPr>
            <a:r>
              <a:rPr sz="1400" spc="-30" dirty="0">
                <a:latin typeface="Times New Roman"/>
                <a:cs typeface="Times New Roman"/>
              </a:rPr>
              <a:t>1	1	1	2	2	2	3	3	3</a:t>
            </a:r>
            <a:endParaRPr sz="1400">
              <a:latin typeface="Times New Roman"/>
              <a:cs typeface="Times New Roman"/>
            </a:endParaRPr>
          </a:p>
        </p:txBody>
      </p:sp>
      <p:sp>
        <p:nvSpPr>
          <p:cNvPr id="4" name="object 4"/>
          <p:cNvSpPr txBox="1"/>
          <p:nvPr/>
        </p:nvSpPr>
        <p:spPr>
          <a:xfrm>
            <a:off x="3912527" y="3483866"/>
            <a:ext cx="1319530" cy="239395"/>
          </a:xfrm>
          <a:prstGeom prst="rect">
            <a:avLst/>
          </a:prstGeom>
        </p:spPr>
        <p:txBody>
          <a:bodyPr vert="horz" wrap="square" lIns="0" tIns="12700" rIns="0" bIns="0" rtlCol="0">
            <a:spAutoFit/>
          </a:bodyPr>
          <a:lstStyle/>
          <a:p>
            <a:pPr marL="12700">
              <a:lnSpc>
                <a:spcPct val="100000"/>
              </a:lnSpc>
              <a:spcBef>
                <a:spcPts val="100"/>
              </a:spcBef>
              <a:tabLst>
                <a:tab pos="1202055" algn="l"/>
              </a:tabLst>
            </a:pPr>
            <a:r>
              <a:rPr sz="1400" spc="-40" dirty="0">
                <a:latin typeface="Times New Roman"/>
                <a:cs typeface="Times New Roman"/>
              </a:rPr>
              <a:t>T	T</a:t>
            </a:r>
            <a:endParaRPr sz="1400">
              <a:latin typeface="Times New Roman"/>
              <a:cs typeface="Times New Roman"/>
            </a:endParaRPr>
          </a:p>
        </p:txBody>
      </p:sp>
      <p:sp>
        <p:nvSpPr>
          <p:cNvPr id="5" name="object 5"/>
          <p:cNvSpPr txBox="1"/>
          <p:nvPr/>
        </p:nvSpPr>
        <p:spPr>
          <a:xfrm>
            <a:off x="2894181" y="3697269"/>
            <a:ext cx="111125" cy="239395"/>
          </a:xfrm>
          <a:prstGeom prst="rect">
            <a:avLst/>
          </a:prstGeom>
        </p:spPr>
        <p:txBody>
          <a:bodyPr vert="horz" wrap="square" lIns="0" tIns="12700" rIns="0" bIns="0" rtlCol="0">
            <a:spAutoFit/>
          </a:bodyPr>
          <a:lstStyle/>
          <a:p>
            <a:pPr marL="12700">
              <a:lnSpc>
                <a:spcPct val="100000"/>
              </a:lnSpc>
              <a:spcBef>
                <a:spcPts val="100"/>
              </a:spcBef>
            </a:pPr>
            <a:r>
              <a:rPr sz="1400" spc="-30" dirty="0">
                <a:latin typeface="Times New Roman"/>
                <a:cs typeface="Times New Roman"/>
              </a:rPr>
              <a:t>2</a:t>
            </a:r>
            <a:endParaRPr sz="1400">
              <a:latin typeface="Times New Roman"/>
              <a:cs typeface="Times New Roman"/>
            </a:endParaRPr>
          </a:p>
        </p:txBody>
      </p:sp>
      <p:sp>
        <p:nvSpPr>
          <p:cNvPr id="6" name="object 6"/>
          <p:cNvSpPr txBox="1"/>
          <p:nvPr/>
        </p:nvSpPr>
        <p:spPr>
          <a:xfrm>
            <a:off x="3662235" y="3493799"/>
            <a:ext cx="4029710" cy="392430"/>
          </a:xfrm>
          <a:prstGeom prst="rect">
            <a:avLst/>
          </a:prstGeom>
        </p:spPr>
        <p:txBody>
          <a:bodyPr vert="horz" wrap="square" lIns="0" tIns="13335" rIns="0" bIns="0" rtlCol="0">
            <a:spAutoFit/>
          </a:bodyPr>
          <a:lstStyle/>
          <a:p>
            <a:pPr marL="38100">
              <a:lnSpc>
                <a:spcPct val="100000"/>
              </a:lnSpc>
              <a:spcBef>
                <a:spcPts val="105"/>
              </a:spcBef>
              <a:tabLst>
                <a:tab pos="466725" algn="l"/>
                <a:tab pos="1638300" algn="l"/>
              </a:tabLst>
            </a:pPr>
            <a:r>
              <a:rPr sz="2400" spc="-75" dirty="0">
                <a:latin typeface="Times New Roman"/>
                <a:cs typeface="Times New Roman"/>
              </a:rPr>
              <a:t>V	</a:t>
            </a:r>
            <a:r>
              <a:rPr sz="2400" spc="-55" dirty="0">
                <a:latin typeface="Symbol"/>
                <a:cs typeface="Symbol"/>
              </a:rPr>
              <a:t></a:t>
            </a:r>
            <a:r>
              <a:rPr sz="2400" spc="-55" dirty="0">
                <a:latin typeface="Times New Roman"/>
                <a:cs typeface="Times New Roman"/>
              </a:rPr>
              <a:t> </a:t>
            </a:r>
            <a:r>
              <a:rPr sz="2400" spc="-75" dirty="0">
                <a:latin typeface="Times New Roman"/>
                <a:cs typeface="Times New Roman"/>
              </a:rPr>
              <a:t>U</a:t>
            </a:r>
            <a:r>
              <a:rPr sz="2400" spc="20" dirty="0">
                <a:latin typeface="Times New Roman"/>
                <a:cs typeface="Times New Roman"/>
              </a:rPr>
              <a:t> </a:t>
            </a:r>
            <a:r>
              <a:rPr sz="2400" spc="-55" dirty="0">
                <a:latin typeface="Times New Roman"/>
                <a:cs typeface="Times New Roman"/>
              </a:rPr>
              <a:t>σ</a:t>
            </a:r>
            <a:r>
              <a:rPr sz="2400" spc="55" dirty="0">
                <a:latin typeface="Times New Roman"/>
                <a:cs typeface="Times New Roman"/>
              </a:rPr>
              <a:t> </a:t>
            </a:r>
            <a:r>
              <a:rPr sz="2400" spc="-75" dirty="0">
                <a:latin typeface="Times New Roman"/>
                <a:cs typeface="Times New Roman"/>
              </a:rPr>
              <a:t>V</a:t>
            </a:r>
            <a:r>
              <a:rPr sz="2400" dirty="0">
                <a:latin typeface="Times New Roman"/>
                <a:cs typeface="Times New Roman"/>
              </a:rPr>
              <a:t>	</a:t>
            </a:r>
            <a:r>
              <a:rPr sz="2400" spc="-55" dirty="0">
                <a:latin typeface="Symbol"/>
                <a:cs typeface="Symbol"/>
              </a:rPr>
              <a:t></a:t>
            </a:r>
            <a:r>
              <a:rPr sz="2400" spc="-160" dirty="0">
                <a:latin typeface="Times New Roman"/>
                <a:cs typeface="Times New Roman"/>
              </a:rPr>
              <a:t> </a:t>
            </a:r>
            <a:r>
              <a:rPr sz="2400" spc="-75" dirty="0">
                <a:latin typeface="Times New Roman"/>
                <a:cs typeface="Times New Roman"/>
              </a:rPr>
              <a:t>U</a:t>
            </a:r>
            <a:r>
              <a:rPr sz="2400" spc="270" dirty="0">
                <a:latin typeface="Times New Roman"/>
                <a:cs typeface="Times New Roman"/>
              </a:rPr>
              <a:t> </a:t>
            </a:r>
            <a:r>
              <a:rPr sz="2400" spc="-55" dirty="0">
                <a:latin typeface="Times New Roman"/>
                <a:cs typeface="Times New Roman"/>
              </a:rPr>
              <a:t>σ</a:t>
            </a:r>
            <a:r>
              <a:rPr sz="2400" dirty="0">
                <a:latin typeface="Times New Roman"/>
                <a:cs typeface="Times New Roman"/>
              </a:rPr>
              <a:t> </a:t>
            </a:r>
            <a:r>
              <a:rPr sz="2400" spc="-295" dirty="0">
                <a:latin typeface="Times New Roman"/>
                <a:cs typeface="Times New Roman"/>
              </a:rPr>
              <a:t> </a:t>
            </a:r>
            <a:r>
              <a:rPr sz="2400" spc="30" dirty="0">
                <a:latin typeface="Times New Roman"/>
                <a:cs typeface="Times New Roman"/>
              </a:rPr>
              <a:t>V</a:t>
            </a:r>
            <a:r>
              <a:rPr sz="2100" spc="-60" baseline="43650" dirty="0">
                <a:latin typeface="Times New Roman"/>
                <a:cs typeface="Times New Roman"/>
              </a:rPr>
              <a:t>T</a:t>
            </a:r>
            <a:r>
              <a:rPr sz="2100" baseline="43650" dirty="0">
                <a:latin typeface="Times New Roman"/>
                <a:cs typeface="Times New Roman"/>
              </a:rPr>
              <a:t> </a:t>
            </a:r>
            <a:r>
              <a:rPr sz="2100" spc="-89" baseline="43650" dirty="0">
                <a:latin typeface="Times New Roman"/>
                <a:cs typeface="Times New Roman"/>
              </a:rPr>
              <a:t> </a:t>
            </a:r>
            <a:r>
              <a:rPr sz="2400" spc="-55" dirty="0">
                <a:latin typeface="Symbol"/>
                <a:cs typeface="Symbol"/>
              </a:rPr>
              <a:t></a:t>
            </a:r>
            <a:r>
              <a:rPr sz="2400" spc="-160" dirty="0">
                <a:latin typeface="Times New Roman"/>
                <a:cs typeface="Times New Roman"/>
              </a:rPr>
              <a:t> </a:t>
            </a:r>
            <a:r>
              <a:rPr sz="2400" spc="-75" dirty="0">
                <a:latin typeface="Times New Roman"/>
                <a:cs typeface="Times New Roman"/>
              </a:rPr>
              <a:t>U</a:t>
            </a:r>
            <a:r>
              <a:rPr sz="2400" spc="190" dirty="0">
                <a:latin typeface="Times New Roman"/>
                <a:cs typeface="Times New Roman"/>
              </a:rPr>
              <a:t> </a:t>
            </a:r>
            <a:r>
              <a:rPr sz="2400" spc="-55" dirty="0">
                <a:latin typeface="Times New Roman"/>
                <a:cs typeface="Times New Roman"/>
              </a:rPr>
              <a:t>σ</a:t>
            </a:r>
            <a:r>
              <a:rPr sz="2400" spc="215" dirty="0">
                <a:latin typeface="Times New Roman"/>
                <a:cs typeface="Times New Roman"/>
              </a:rPr>
              <a:t> </a:t>
            </a:r>
            <a:r>
              <a:rPr sz="2400" spc="30" dirty="0">
                <a:latin typeface="Times New Roman"/>
                <a:cs typeface="Times New Roman"/>
              </a:rPr>
              <a:t>V</a:t>
            </a:r>
            <a:r>
              <a:rPr sz="2100" spc="-60" baseline="43650" dirty="0">
                <a:latin typeface="Times New Roman"/>
                <a:cs typeface="Times New Roman"/>
              </a:rPr>
              <a:t>T</a:t>
            </a:r>
            <a:endParaRPr sz="2100" baseline="43650">
              <a:latin typeface="Times New Roman"/>
              <a:cs typeface="Times New Roman"/>
            </a:endParaRPr>
          </a:p>
        </p:txBody>
      </p:sp>
      <p:sp>
        <p:nvSpPr>
          <p:cNvPr id="7" name="object 7"/>
          <p:cNvSpPr txBox="1"/>
          <p:nvPr/>
        </p:nvSpPr>
        <p:spPr>
          <a:xfrm>
            <a:off x="3251853" y="3743395"/>
            <a:ext cx="472440" cy="392430"/>
          </a:xfrm>
          <a:prstGeom prst="rect">
            <a:avLst/>
          </a:prstGeom>
        </p:spPr>
        <p:txBody>
          <a:bodyPr vert="horz" wrap="square" lIns="0" tIns="13335" rIns="0" bIns="0" rtlCol="0">
            <a:spAutoFit/>
          </a:bodyPr>
          <a:lstStyle/>
          <a:p>
            <a:pPr marL="38100">
              <a:lnSpc>
                <a:spcPct val="100000"/>
              </a:lnSpc>
              <a:spcBef>
                <a:spcPts val="105"/>
              </a:spcBef>
            </a:pPr>
            <a:r>
              <a:rPr sz="3600" spc="-82" baseline="-19675" dirty="0">
                <a:latin typeface="Times New Roman"/>
                <a:cs typeface="Times New Roman"/>
              </a:rPr>
              <a:t>σ</a:t>
            </a:r>
            <a:r>
              <a:rPr sz="3600" spc="480" baseline="-19675" dirty="0">
                <a:latin typeface="Times New Roman"/>
                <a:cs typeface="Times New Roman"/>
              </a:rPr>
              <a:t> </a:t>
            </a:r>
            <a:r>
              <a:rPr sz="2400" spc="-40" dirty="0">
                <a:latin typeface="Symbol"/>
                <a:cs typeface="Symbol"/>
              </a:rPr>
              <a:t></a:t>
            </a:r>
            <a:endParaRPr sz="2400">
              <a:latin typeface="Symbol"/>
              <a:cs typeface="Symbol"/>
            </a:endParaRPr>
          </a:p>
        </p:txBody>
      </p:sp>
      <p:sp>
        <p:nvSpPr>
          <p:cNvPr id="8" name="object 8"/>
          <p:cNvSpPr txBox="1"/>
          <p:nvPr/>
        </p:nvSpPr>
        <p:spPr>
          <a:xfrm>
            <a:off x="3445292" y="3934235"/>
            <a:ext cx="254000" cy="392430"/>
          </a:xfrm>
          <a:prstGeom prst="rect">
            <a:avLst/>
          </a:prstGeom>
        </p:spPr>
        <p:txBody>
          <a:bodyPr vert="horz" wrap="square" lIns="0" tIns="13335" rIns="0" bIns="0" rtlCol="0">
            <a:spAutoFit/>
          </a:bodyPr>
          <a:lstStyle/>
          <a:p>
            <a:pPr marL="12700">
              <a:lnSpc>
                <a:spcPct val="100000"/>
              </a:lnSpc>
              <a:spcBef>
                <a:spcPts val="105"/>
              </a:spcBef>
            </a:pPr>
            <a:r>
              <a:rPr sz="2100" spc="-44" baseline="1984" dirty="0">
                <a:latin typeface="Times New Roman"/>
                <a:cs typeface="Times New Roman"/>
              </a:rPr>
              <a:t>3</a:t>
            </a:r>
            <a:r>
              <a:rPr sz="2100" spc="-165" baseline="1984" dirty="0">
                <a:latin typeface="Times New Roman"/>
                <a:cs typeface="Times New Roman"/>
              </a:rPr>
              <a:t> </a:t>
            </a:r>
            <a:r>
              <a:rPr sz="2400" spc="-40" dirty="0">
                <a:latin typeface="Symbol"/>
                <a:cs typeface="Symbol"/>
              </a:rPr>
              <a:t></a:t>
            </a:r>
            <a:endParaRPr sz="2400">
              <a:latin typeface="Symbol"/>
              <a:cs typeface="Symbol"/>
            </a:endParaRPr>
          </a:p>
        </p:txBody>
      </p:sp>
      <p:sp>
        <p:nvSpPr>
          <p:cNvPr id="9" name="object 9"/>
          <p:cNvSpPr txBox="1"/>
          <p:nvPr/>
        </p:nvSpPr>
        <p:spPr>
          <a:xfrm>
            <a:off x="3561336" y="3157715"/>
            <a:ext cx="137795" cy="685165"/>
          </a:xfrm>
          <a:prstGeom prst="rect">
            <a:avLst/>
          </a:prstGeom>
        </p:spPr>
        <p:txBody>
          <a:bodyPr vert="horz" wrap="square" lIns="0" tIns="13335" rIns="0" bIns="0" rtlCol="0">
            <a:spAutoFit/>
          </a:bodyPr>
          <a:lstStyle/>
          <a:p>
            <a:pPr marL="12700">
              <a:lnSpc>
                <a:spcPts val="2595"/>
              </a:lnSpc>
              <a:spcBef>
                <a:spcPts val="105"/>
              </a:spcBef>
            </a:pPr>
            <a:r>
              <a:rPr sz="2400" spc="-40" dirty="0">
                <a:latin typeface="Symbol"/>
                <a:cs typeface="Symbol"/>
              </a:rPr>
              <a:t></a:t>
            </a:r>
            <a:endParaRPr sz="2400">
              <a:latin typeface="Symbol"/>
              <a:cs typeface="Symbol"/>
            </a:endParaRPr>
          </a:p>
          <a:p>
            <a:pPr marL="12700">
              <a:lnSpc>
                <a:spcPts val="2595"/>
              </a:lnSpc>
            </a:pPr>
            <a:r>
              <a:rPr sz="2400" spc="-40" dirty="0">
                <a:latin typeface="Symbol"/>
                <a:cs typeface="Symbol"/>
              </a:rPr>
              <a:t></a:t>
            </a:r>
            <a:endParaRPr sz="2400">
              <a:latin typeface="Symbol"/>
              <a:cs typeface="Symbol"/>
            </a:endParaRPr>
          </a:p>
        </p:txBody>
      </p:sp>
      <p:sp>
        <p:nvSpPr>
          <p:cNvPr id="10" name="object 10"/>
          <p:cNvSpPr txBox="1"/>
          <p:nvPr/>
        </p:nvSpPr>
        <p:spPr>
          <a:xfrm>
            <a:off x="2082718" y="3743395"/>
            <a:ext cx="137795" cy="392430"/>
          </a:xfrm>
          <a:prstGeom prst="rect">
            <a:avLst/>
          </a:prstGeom>
        </p:spPr>
        <p:txBody>
          <a:bodyPr vert="horz" wrap="square" lIns="0" tIns="13335" rIns="0" bIns="0" rtlCol="0">
            <a:spAutoFit/>
          </a:bodyPr>
          <a:lstStyle/>
          <a:p>
            <a:pPr marL="12700">
              <a:lnSpc>
                <a:spcPct val="100000"/>
              </a:lnSpc>
              <a:spcBef>
                <a:spcPts val="105"/>
              </a:spcBef>
            </a:pPr>
            <a:r>
              <a:rPr sz="2400" spc="-40" dirty="0">
                <a:latin typeface="Symbol"/>
                <a:cs typeface="Symbol"/>
              </a:rPr>
              <a:t></a:t>
            </a:r>
            <a:endParaRPr sz="2400">
              <a:latin typeface="Symbol"/>
              <a:cs typeface="Symbol"/>
            </a:endParaRPr>
          </a:p>
        </p:txBody>
      </p:sp>
      <p:sp>
        <p:nvSpPr>
          <p:cNvPr id="11" name="object 11"/>
          <p:cNvSpPr txBox="1"/>
          <p:nvPr/>
        </p:nvSpPr>
        <p:spPr>
          <a:xfrm>
            <a:off x="2057318" y="3135622"/>
            <a:ext cx="429259" cy="392430"/>
          </a:xfrm>
          <a:prstGeom prst="rect">
            <a:avLst/>
          </a:prstGeom>
        </p:spPr>
        <p:txBody>
          <a:bodyPr vert="horz" wrap="square" lIns="0" tIns="13335" rIns="0" bIns="0" rtlCol="0">
            <a:spAutoFit/>
          </a:bodyPr>
          <a:lstStyle/>
          <a:p>
            <a:pPr marL="38100">
              <a:lnSpc>
                <a:spcPct val="100000"/>
              </a:lnSpc>
              <a:spcBef>
                <a:spcPts val="105"/>
              </a:spcBef>
            </a:pPr>
            <a:r>
              <a:rPr sz="3600" spc="-75" baseline="-3472" dirty="0">
                <a:latin typeface="Symbol"/>
                <a:cs typeface="Symbol"/>
              </a:rPr>
              <a:t></a:t>
            </a:r>
            <a:r>
              <a:rPr sz="2400" spc="-50" dirty="0">
                <a:latin typeface="Times New Roman"/>
                <a:cs typeface="Times New Roman"/>
              </a:rPr>
              <a:t>σ</a:t>
            </a:r>
            <a:r>
              <a:rPr sz="2100" spc="-75" baseline="-23809" dirty="0">
                <a:latin typeface="Times New Roman"/>
                <a:cs typeface="Times New Roman"/>
              </a:rPr>
              <a:t>1</a:t>
            </a:r>
            <a:endParaRPr sz="2100" baseline="-23809">
              <a:latin typeface="Times New Roman"/>
              <a:cs typeface="Times New Roman"/>
            </a:endParaRPr>
          </a:p>
        </p:txBody>
      </p:sp>
      <p:sp>
        <p:nvSpPr>
          <p:cNvPr id="12" name="object 12"/>
          <p:cNvSpPr txBox="1"/>
          <p:nvPr/>
        </p:nvSpPr>
        <p:spPr>
          <a:xfrm>
            <a:off x="1367582" y="3493799"/>
            <a:ext cx="1561465" cy="392430"/>
          </a:xfrm>
          <a:prstGeom prst="rect">
            <a:avLst/>
          </a:prstGeom>
        </p:spPr>
        <p:txBody>
          <a:bodyPr vert="horz" wrap="square" lIns="0" tIns="13335" rIns="0" bIns="0" rtlCol="0">
            <a:spAutoFit/>
          </a:bodyPr>
          <a:lstStyle/>
          <a:p>
            <a:pPr marL="50800">
              <a:lnSpc>
                <a:spcPct val="100000"/>
              </a:lnSpc>
              <a:spcBef>
                <a:spcPts val="105"/>
              </a:spcBef>
              <a:tabLst>
                <a:tab pos="1365250" algn="l"/>
              </a:tabLst>
            </a:pPr>
            <a:r>
              <a:rPr sz="2400" spc="-60" dirty="0">
                <a:latin typeface="Times New Roman"/>
                <a:cs typeface="Times New Roman"/>
              </a:rPr>
              <a:t>F</a:t>
            </a:r>
            <a:r>
              <a:rPr sz="2400" spc="-140" dirty="0">
                <a:latin typeface="Times New Roman"/>
                <a:cs typeface="Times New Roman"/>
              </a:rPr>
              <a:t> </a:t>
            </a:r>
            <a:r>
              <a:rPr sz="2400" spc="-55" dirty="0">
                <a:latin typeface="Symbol"/>
                <a:cs typeface="Symbol"/>
              </a:rPr>
              <a:t></a:t>
            </a:r>
            <a:r>
              <a:rPr sz="2400" spc="-55" dirty="0">
                <a:latin typeface="Times New Roman"/>
                <a:cs typeface="Times New Roman"/>
              </a:rPr>
              <a:t> </a:t>
            </a:r>
            <a:r>
              <a:rPr sz="2400" dirty="0">
                <a:latin typeface="Times New Roman"/>
                <a:cs typeface="Times New Roman"/>
              </a:rPr>
              <a:t>U</a:t>
            </a:r>
            <a:r>
              <a:rPr sz="3600" baseline="8101" dirty="0">
                <a:latin typeface="Symbol"/>
                <a:cs typeface="Symbol"/>
              </a:rPr>
              <a:t></a:t>
            </a:r>
            <a:r>
              <a:rPr sz="3600" baseline="8101" dirty="0">
                <a:latin typeface="Times New Roman"/>
                <a:cs typeface="Times New Roman"/>
              </a:rPr>
              <a:t>	</a:t>
            </a:r>
            <a:r>
              <a:rPr sz="2400" spc="-55" dirty="0">
                <a:latin typeface="Times New Roman"/>
                <a:cs typeface="Times New Roman"/>
              </a:rPr>
              <a:t>σ</a:t>
            </a:r>
            <a:endParaRPr sz="2400">
              <a:latin typeface="Times New Roman"/>
              <a:cs typeface="Times New Roman"/>
            </a:endParaRPr>
          </a:p>
        </p:txBody>
      </p:sp>
      <p:sp>
        <p:nvSpPr>
          <p:cNvPr id="13" name="object 13"/>
          <p:cNvSpPr txBox="1"/>
          <p:nvPr/>
        </p:nvSpPr>
        <p:spPr>
          <a:xfrm>
            <a:off x="1342389" y="2636520"/>
            <a:ext cx="7192645" cy="452120"/>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333399"/>
                </a:solidFill>
                <a:latin typeface="Tahoma"/>
                <a:cs typeface="Tahoma"/>
              </a:rPr>
              <a:t>SVD </a:t>
            </a:r>
            <a:r>
              <a:rPr sz="2800" spc="-10" dirty="0">
                <a:solidFill>
                  <a:srgbClr val="333399"/>
                </a:solidFill>
                <a:latin typeface="Tahoma"/>
                <a:cs typeface="Tahoma"/>
              </a:rPr>
              <a:t>from</a:t>
            </a:r>
            <a:r>
              <a:rPr sz="2800" spc="-5" dirty="0">
                <a:solidFill>
                  <a:srgbClr val="333399"/>
                </a:solidFill>
                <a:latin typeface="Tahoma"/>
                <a:cs typeface="Tahoma"/>
              </a:rPr>
              <a:t> linearly</a:t>
            </a:r>
            <a:r>
              <a:rPr sz="2800" spc="10" dirty="0">
                <a:solidFill>
                  <a:srgbClr val="333399"/>
                </a:solidFill>
                <a:latin typeface="Tahoma"/>
                <a:cs typeface="Tahoma"/>
              </a:rPr>
              <a:t> </a:t>
            </a:r>
            <a:r>
              <a:rPr sz="2800" spc="-5" dirty="0">
                <a:solidFill>
                  <a:srgbClr val="333399"/>
                </a:solidFill>
                <a:latin typeface="Tahoma"/>
                <a:cs typeface="Tahoma"/>
              </a:rPr>
              <a:t>computed</a:t>
            </a:r>
            <a:r>
              <a:rPr sz="2800" dirty="0">
                <a:solidFill>
                  <a:srgbClr val="333399"/>
                </a:solidFill>
                <a:latin typeface="Tahoma"/>
                <a:cs typeface="Tahoma"/>
              </a:rPr>
              <a:t> F</a:t>
            </a:r>
            <a:r>
              <a:rPr sz="2800" spc="5" dirty="0">
                <a:solidFill>
                  <a:srgbClr val="333399"/>
                </a:solidFill>
                <a:latin typeface="Tahoma"/>
                <a:cs typeface="Tahoma"/>
              </a:rPr>
              <a:t> </a:t>
            </a:r>
            <a:r>
              <a:rPr sz="2800" spc="-5" dirty="0">
                <a:solidFill>
                  <a:srgbClr val="333399"/>
                </a:solidFill>
                <a:latin typeface="Tahoma"/>
                <a:cs typeface="Tahoma"/>
              </a:rPr>
              <a:t>matrix</a:t>
            </a:r>
            <a:r>
              <a:rPr sz="2800" dirty="0">
                <a:solidFill>
                  <a:srgbClr val="333399"/>
                </a:solidFill>
                <a:latin typeface="Tahoma"/>
                <a:cs typeface="Tahoma"/>
              </a:rPr>
              <a:t> </a:t>
            </a:r>
            <a:r>
              <a:rPr sz="2800" spc="-10" dirty="0">
                <a:solidFill>
                  <a:srgbClr val="333399"/>
                </a:solidFill>
                <a:latin typeface="Tahoma"/>
                <a:cs typeface="Tahoma"/>
              </a:rPr>
              <a:t>(rank</a:t>
            </a:r>
            <a:r>
              <a:rPr sz="2800" spc="5" dirty="0">
                <a:solidFill>
                  <a:srgbClr val="333399"/>
                </a:solidFill>
                <a:latin typeface="Tahoma"/>
                <a:cs typeface="Tahoma"/>
              </a:rPr>
              <a:t> </a:t>
            </a:r>
            <a:r>
              <a:rPr sz="2800" spc="-5" dirty="0">
                <a:solidFill>
                  <a:srgbClr val="333399"/>
                </a:solidFill>
                <a:latin typeface="Tahoma"/>
                <a:cs typeface="Tahoma"/>
              </a:rPr>
              <a:t>3)</a:t>
            </a:r>
            <a:endParaRPr sz="2800">
              <a:latin typeface="Tahoma"/>
              <a:cs typeface="Tahoma"/>
            </a:endParaRPr>
          </a:p>
        </p:txBody>
      </p:sp>
      <p:sp>
        <p:nvSpPr>
          <p:cNvPr id="14" name="object 14"/>
          <p:cNvSpPr txBox="1"/>
          <p:nvPr/>
        </p:nvSpPr>
        <p:spPr>
          <a:xfrm>
            <a:off x="5610513" y="5917427"/>
            <a:ext cx="1932939" cy="249554"/>
          </a:xfrm>
          <a:prstGeom prst="rect">
            <a:avLst/>
          </a:prstGeom>
        </p:spPr>
        <p:txBody>
          <a:bodyPr vert="horz" wrap="square" lIns="0" tIns="14604" rIns="0" bIns="0" rtlCol="0">
            <a:spAutoFit/>
          </a:bodyPr>
          <a:lstStyle/>
          <a:p>
            <a:pPr marL="12700">
              <a:lnSpc>
                <a:spcPct val="100000"/>
              </a:lnSpc>
              <a:spcBef>
                <a:spcPts val="114"/>
              </a:spcBef>
              <a:tabLst>
                <a:tab pos="259715" algn="l"/>
                <a:tab pos="530860" algn="l"/>
                <a:tab pos="1245870" algn="l"/>
                <a:tab pos="1525905" algn="l"/>
                <a:tab pos="1830070" algn="l"/>
              </a:tabLst>
            </a:pPr>
            <a:r>
              <a:rPr sz="1450" spc="-25" dirty="0">
                <a:latin typeface="Times New Roman"/>
                <a:cs typeface="Times New Roman"/>
              </a:rPr>
              <a:t>1	1	1	2	2	2</a:t>
            </a:r>
            <a:endParaRPr sz="1450">
              <a:latin typeface="Times New Roman"/>
              <a:cs typeface="Times New Roman"/>
            </a:endParaRPr>
          </a:p>
        </p:txBody>
      </p:sp>
      <p:sp>
        <p:nvSpPr>
          <p:cNvPr id="15" name="object 15"/>
          <p:cNvSpPr txBox="1"/>
          <p:nvPr/>
        </p:nvSpPr>
        <p:spPr>
          <a:xfrm>
            <a:off x="4937012" y="5693890"/>
            <a:ext cx="1381760" cy="249554"/>
          </a:xfrm>
          <a:prstGeom prst="rect">
            <a:avLst/>
          </a:prstGeom>
        </p:spPr>
        <p:txBody>
          <a:bodyPr vert="horz" wrap="square" lIns="0" tIns="14604" rIns="0" bIns="0" rtlCol="0">
            <a:spAutoFit/>
          </a:bodyPr>
          <a:lstStyle/>
          <a:p>
            <a:pPr marL="12700">
              <a:lnSpc>
                <a:spcPct val="100000"/>
              </a:lnSpc>
              <a:spcBef>
                <a:spcPts val="114"/>
              </a:spcBef>
              <a:tabLst>
                <a:tab pos="1259205" algn="l"/>
              </a:tabLst>
            </a:pPr>
            <a:r>
              <a:rPr sz="1450" spc="-30" dirty="0">
                <a:latin typeface="Times New Roman"/>
                <a:cs typeface="Times New Roman"/>
              </a:rPr>
              <a:t>T	T</a:t>
            </a:r>
            <a:endParaRPr sz="1450">
              <a:latin typeface="Times New Roman"/>
              <a:cs typeface="Times New Roman"/>
            </a:endParaRPr>
          </a:p>
        </p:txBody>
      </p:sp>
      <p:sp>
        <p:nvSpPr>
          <p:cNvPr id="16" name="object 16"/>
          <p:cNvSpPr txBox="1"/>
          <p:nvPr/>
        </p:nvSpPr>
        <p:spPr>
          <a:xfrm>
            <a:off x="4675660" y="5704294"/>
            <a:ext cx="2960370" cy="409575"/>
          </a:xfrm>
          <a:prstGeom prst="rect">
            <a:avLst/>
          </a:prstGeom>
        </p:spPr>
        <p:txBody>
          <a:bodyPr vert="horz" wrap="square" lIns="0" tIns="14604" rIns="0" bIns="0" rtlCol="0">
            <a:spAutoFit/>
          </a:bodyPr>
          <a:lstStyle/>
          <a:p>
            <a:pPr marL="38100">
              <a:lnSpc>
                <a:spcPct val="100000"/>
              </a:lnSpc>
              <a:spcBef>
                <a:spcPts val="114"/>
              </a:spcBef>
              <a:tabLst>
                <a:tab pos="487045" algn="l"/>
                <a:tab pos="1714500" algn="l"/>
              </a:tabLst>
            </a:pPr>
            <a:r>
              <a:rPr sz="2500" spc="-65" dirty="0">
                <a:latin typeface="Times New Roman"/>
                <a:cs typeface="Times New Roman"/>
              </a:rPr>
              <a:t>V	</a:t>
            </a:r>
            <a:r>
              <a:rPr sz="2500" spc="-50" dirty="0">
                <a:latin typeface="Symbol"/>
                <a:cs typeface="Symbol"/>
              </a:rPr>
              <a:t></a:t>
            </a:r>
            <a:r>
              <a:rPr sz="2500" spc="-50" dirty="0">
                <a:latin typeface="Times New Roman"/>
                <a:cs typeface="Times New Roman"/>
              </a:rPr>
              <a:t> </a:t>
            </a:r>
            <a:r>
              <a:rPr sz="2500" spc="-65" dirty="0">
                <a:latin typeface="Times New Roman"/>
                <a:cs typeface="Times New Roman"/>
              </a:rPr>
              <a:t>U</a:t>
            </a:r>
            <a:r>
              <a:rPr sz="2500" spc="20" dirty="0">
                <a:latin typeface="Times New Roman"/>
                <a:cs typeface="Times New Roman"/>
              </a:rPr>
              <a:t> </a:t>
            </a:r>
            <a:r>
              <a:rPr sz="2500" spc="-50" dirty="0">
                <a:latin typeface="Times New Roman"/>
                <a:cs typeface="Times New Roman"/>
              </a:rPr>
              <a:t>σ</a:t>
            </a:r>
            <a:r>
              <a:rPr sz="2500" spc="60" dirty="0">
                <a:latin typeface="Times New Roman"/>
                <a:cs typeface="Times New Roman"/>
              </a:rPr>
              <a:t> </a:t>
            </a:r>
            <a:r>
              <a:rPr sz="2500" spc="-65" dirty="0">
                <a:latin typeface="Times New Roman"/>
                <a:cs typeface="Times New Roman"/>
              </a:rPr>
              <a:t>V</a:t>
            </a:r>
            <a:r>
              <a:rPr sz="2500" dirty="0">
                <a:latin typeface="Times New Roman"/>
                <a:cs typeface="Times New Roman"/>
              </a:rPr>
              <a:t>	</a:t>
            </a:r>
            <a:r>
              <a:rPr sz="2500" spc="-50" dirty="0">
                <a:latin typeface="Symbol"/>
                <a:cs typeface="Symbol"/>
              </a:rPr>
              <a:t></a:t>
            </a:r>
            <a:r>
              <a:rPr sz="2500" spc="-165" dirty="0">
                <a:latin typeface="Times New Roman"/>
                <a:cs typeface="Times New Roman"/>
              </a:rPr>
              <a:t> </a:t>
            </a:r>
            <a:r>
              <a:rPr sz="2500" spc="-65" dirty="0">
                <a:latin typeface="Times New Roman"/>
                <a:cs typeface="Times New Roman"/>
              </a:rPr>
              <a:t>U</a:t>
            </a:r>
            <a:r>
              <a:rPr sz="2500" spc="285" dirty="0">
                <a:latin typeface="Times New Roman"/>
                <a:cs typeface="Times New Roman"/>
              </a:rPr>
              <a:t> </a:t>
            </a:r>
            <a:r>
              <a:rPr sz="2500" spc="-50" dirty="0">
                <a:latin typeface="Times New Roman"/>
                <a:cs typeface="Times New Roman"/>
              </a:rPr>
              <a:t>σ</a:t>
            </a:r>
            <a:r>
              <a:rPr sz="2500" dirty="0">
                <a:latin typeface="Times New Roman"/>
                <a:cs typeface="Times New Roman"/>
              </a:rPr>
              <a:t> </a:t>
            </a:r>
            <a:r>
              <a:rPr sz="2500" spc="-305" dirty="0">
                <a:latin typeface="Times New Roman"/>
                <a:cs typeface="Times New Roman"/>
              </a:rPr>
              <a:t> </a:t>
            </a:r>
            <a:r>
              <a:rPr sz="2500" spc="45" dirty="0">
                <a:latin typeface="Times New Roman"/>
                <a:cs typeface="Times New Roman"/>
              </a:rPr>
              <a:t>V</a:t>
            </a:r>
            <a:r>
              <a:rPr sz="2175" spc="-44" baseline="44061" dirty="0">
                <a:latin typeface="Times New Roman"/>
                <a:cs typeface="Times New Roman"/>
              </a:rPr>
              <a:t>T</a:t>
            </a:r>
            <a:endParaRPr sz="2175" baseline="44061">
              <a:latin typeface="Times New Roman"/>
              <a:cs typeface="Times New Roman"/>
            </a:endParaRPr>
          </a:p>
        </p:txBody>
      </p:sp>
      <p:sp>
        <p:nvSpPr>
          <p:cNvPr id="17" name="object 17"/>
          <p:cNvSpPr txBox="1"/>
          <p:nvPr/>
        </p:nvSpPr>
        <p:spPr>
          <a:xfrm>
            <a:off x="4011571" y="5917427"/>
            <a:ext cx="114935" cy="249554"/>
          </a:xfrm>
          <a:prstGeom prst="rect">
            <a:avLst/>
          </a:prstGeom>
        </p:spPr>
        <p:txBody>
          <a:bodyPr vert="horz" wrap="square" lIns="0" tIns="14604" rIns="0" bIns="0" rtlCol="0">
            <a:spAutoFit/>
          </a:bodyPr>
          <a:lstStyle/>
          <a:p>
            <a:pPr marL="12700">
              <a:lnSpc>
                <a:spcPct val="100000"/>
              </a:lnSpc>
              <a:spcBef>
                <a:spcPts val="114"/>
              </a:spcBef>
            </a:pPr>
            <a:r>
              <a:rPr sz="1450" spc="-25" dirty="0">
                <a:latin typeface="Times New Roman"/>
                <a:cs typeface="Times New Roman"/>
              </a:rPr>
              <a:t>2</a:t>
            </a:r>
            <a:endParaRPr sz="1450">
              <a:latin typeface="Times New Roman"/>
              <a:cs typeface="Times New Roman"/>
            </a:endParaRPr>
          </a:p>
        </p:txBody>
      </p:sp>
      <p:sp>
        <p:nvSpPr>
          <p:cNvPr id="18" name="object 18"/>
          <p:cNvSpPr txBox="1"/>
          <p:nvPr/>
        </p:nvSpPr>
        <p:spPr>
          <a:xfrm>
            <a:off x="4387610" y="5965745"/>
            <a:ext cx="349885" cy="409575"/>
          </a:xfrm>
          <a:prstGeom prst="rect">
            <a:avLst/>
          </a:prstGeom>
        </p:spPr>
        <p:txBody>
          <a:bodyPr vert="horz" wrap="square" lIns="0" tIns="14604" rIns="0" bIns="0" rtlCol="0">
            <a:spAutoFit/>
          </a:bodyPr>
          <a:lstStyle/>
          <a:p>
            <a:pPr marL="38100">
              <a:lnSpc>
                <a:spcPct val="100000"/>
              </a:lnSpc>
              <a:spcBef>
                <a:spcPts val="114"/>
              </a:spcBef>
            </a:pPr>
            <a:r>
              <a:rPr sz="3750" spc="-52" baseline="-20000" dirty="0">
                <a:latin typeface="Times New Roman"/>
                <a:cs typeface="Times New Roman"/>
              </a:rPr>
              <a:t>0</a:t>
            </a:r>
            <a:r>
              <a:rPr sz="2500" spc="-35" dirty="0">
                <a:latin typeface="Symbol"/>
                <a:cs typeface="Symbol"/>
              </a:rPr>
              <a:t></a:t>
            </a:r>
            <a:endParaRPr sz="2500">
              <a:latin typeface="Symbol"/>
              <a:cs typeface="Symbol"/>
            </a:endParaRPr>
          </a:p>
        </p:txBody>
      </p:sp>
      <p:sp>
        <p:nvSpPr>
          <p:cNvPr id="19" name="object 19"/>
          <p:cNvSpPr txBox="1"/>
          <p:nvPr/>
        </p:nvSpPr>
        <p:spPr>
          <a:xfrm>
            <a:off x="4568550" y="6165648"/>
            <a:ext cx="143510" cy="409575"/>
          </a:xfrm>
          <a:prstGeom prst="rect">
            <a:avLst/>
          </a:prstGeom>
        </p:spPr>
        <p:txBody>
          <a:bodyPr vert="horz" wrap="square" lIns="0" tIns="14604" rIns="0" bIns="0" rtlCol="0">
            <a:spAutoFit/>
          </a:bodyPr>
          <a:lstStyle/>
          <a:p>
            <a:pPr marL="12700">
              <a:lnSpc>
                <a:spcPct val="100000"/>
              </a:lnSpc>
              <a:spcBef>
                <a:spcPts val="114"/>
              </a:spcBef>
            </a:pPr>
            <a:r>
              <a:rPr sz="2500" spc="-35" dirty="0">
                <a:latin typeface="Symbol"/>
                <a:cs typeface="Symbol"/>
              </a:rPr>
              <a:t></a:t>
            </a:r>
            <a:endParaRPr sz="2500">
              <a:latin typeface="Symbol"/>
              <a:cs typeface="Symbol"/>
            </a:endParaRPr>
          </a:p>
        </p:txBody>
      </p:sp>
      <p:sp>
        <p:nvSpPr>
          <p:cNvPr id="20" name="object 20"/>
          <p:cNvSpPr txBox="1"/>
          <p:nvPr/>
        </p:nvSpPr>
        <p:spPr>
          <a:xfrm>
            <a:off x="4568550" y="5352248"/>
            <a:ext cx="143510" cy="716280"/>
          </a:xfrm>
          <a:prstGeom prst="rect">
            <a:avLst/>
          </a:prstGeom>
        </p:spPr>
        <p:txBody>
          <a:bodyPr vert="horz" wrap="square" lIns="0" tIns="14604" rIns="0" bIns="0" rtlCol="0">
            <a:spAutoFit/>
          </a:bodyPr>
          <a:lstStyle/>
          <a:p>
            <a:pPr marL="12700">
              <a:lnSpc>
                <a:spcPts val="2710"/>
              </a:lnSpc>
              <a:spcBef>
                <a:spcPts val="114"/>
              </a:spcBef>
            </a:pPr>
            <a:r>
              <a:rPr sz="2500" spc="-35" dirty="0">
                <a:latin typeface="Symbol"/>
                <a:cs typeface="Symbol"/>
              </a:rPr>
              <a:t></a:t>
            </a:r>
            <a:endParaRPr sz="2500">
              <a:latin typeface="Symbol"/>
              <a:cs typeface="Symbol"/>
            </a:endParaRPr>
          </a:p>
          <a:p>
            <a:pPr marL="12700">
              <a:lnSpc>
                <a:spcPts val="2710"/>
              </a:lnSpc>
            </a:pPr>
            <a:r>
              <a:rPr sz="2500" spc="-35" dirty="0">
                <a:latin typeface="Symbol"/>
                <a:cs typeface="Symbol"/>
              </a:rPr>
              <a:t></a:t>
            </a:r>
            <a:endParaRPr sz="2500">
              <a:latin typeface="Symbol"/>
              <a:cs typeface="Symbol"/>
            </a:endParaRPr>
          </a:p>
        </p:txBody>
      </p:sp>
      <p:sp>
        <p:nvSpPr>
          <p:cNvPr id="21" name="object 21"/>
          <p:cNvSpPr txBox="1"/>
          <p:nvPr/>
        </p:nvSpPr>
        <p:spPr>
          <a:xfrm>
            <a:off x="3161616" y="5965745"/>
            <a:ext cx="143510" cy="409575"/>
          </a:xfrm>
          <a:prstGeom prst="rect">
            <a:avLst/>
          </a:prstGeom>
        </p:spPr>
        <p:txBody>
          <a:bodyPr vert="horz" wrap="square" lIns="0" tIns="14604" rIns="0" bIns="0" rtlCol="0">
            <a:spAutoFit/>
          </a:bodyPr>
          <a:lstStyle/>
          <a:p>
            <a:pPr marL="12700">
              <a:lnSpc>
                <a:spcPct val="100000"/>
              </a:lnSpc>
              <a:spcBef>
                <a:spcPts val="114"/>
              </a:spcBef>
            </a:pPr>
            <a:r>
              <a:rPr sz="2500" spc="-35" dirty="0">
                <a:latin typeface="Symbol"/>
                <a:cs typeface="Symbol"/>
              </a:rPr>
              <a:t></a:t>
            </a:r>
            <a:endParaRPr sz="2500">
              <a:latin typeface="Symbol"/>
              <a:cs typeface="Symbol"/>
            </a:endParaRPr>
          </a:p>
        </p:txBody>
      </p:sp>
      <p:sp>
        <p:nvSpPr>
          <p:cNvPr id="22" name="object 22"/>
          <p:cNvSpPr txBox="1"/>
          <p:nvPr/>
        </p:nvSpPr>
        <p:spPr>
          <a:xfrm>
            <a:off x="3161616" y="6165648"/>
            <a:ext cx="143510" cy="409575"/>
          </a:xfrm>
          <a:prstGeom prst="rect">
            <a:avLst/>
          </a:prstGeom>
        </p:spPr>
        <p:txBody>
          <a:bodyPr vert="horz" wrap="square" lIns="0" tIns="14604" rIns="0" bIns="0" rtlCol="0">
            <a:spAutoFit/>
          </a:bodyPr>
          <a:lstStyle/>
          <a:p>
            <a:pPr marL="12700">
              <a:lnSpc>
                <a:spcPct val="100000"/>
              </a:lnSpc>
              <a:spcBef>
                <a:spcPts val="114"/>
              </a:spcBef>
            </a:pPr>
            <a:r>
              <a:rPr sz="2500" spc="-35" dirty="0">
                <a:latin typeface="Symbol"/>
                <a:cs typeface="Symbol"/>
              </a:rPr>
              <a:t></a:t>
            </a:r>
            <a:endParaRPr sz="2500">
              <a:latin typeface="Symbol"/>
              <a:cs typeface="Symbol"/>
            </a:endParaRPr>
          </a:p>
        </p:txBody>
      </p:sp>
      <p:sp>
        <p:nvSpPr>
          <p:cNvPr id="23" name="object 23"/>
          <p:cNvSpPr txBox="1"/>
          <p:nvPr/>
        </p:nvSpPr>
        <p:spPr>
          <a:xfrm>
            <a:off x="3136216" y="5329106"/>
            <a:ext cx="445770" cy="409575"/>
          </a:xfrm>
          <a:prstGeom prst="rect">
            <a:avLst/>
          </a:prstGeom>
        </p:spPr>
        <p:txBody>
          <a:bodyPr vert="horz" wrap="square" lIns="0" tIns="14604" rIns="0" bIns="0" rtlCol="0">
            <a:spAutoFit/>
          </a:bodyPr>
          <a:lstStyle/>
          <a:p>
            <a:pPr marL="38100">
              <a:lnSpc>
                <a:spcPct val="100000"/>
              </a:lnSpc>
              <a:spcBef>
                <a:spcPts val="114"/>
              </a:spcBef>
            </a:pPr>
            <a:r>
              <a:rPr sz="3750" spc="-67" baseline="-4444" dirty="0">
                <a:latin typeface="Symbol"/>
                <a:cs typeface="Symbol"/>
              </a:rPr>
              <a:t></a:t>
            </a:r>
            <a:r>
              <a:rPr sz="2500" spc="-45" dirty="0">
                <a:latin typeface="Times New Roman"/>
                <a:cs typeface="Times New Roman"/>
              </a:rPr>
              <a:t>σ</a:t>
            </a:r>
            <a:r>
              <a:rPr sz="2175" spc="-67" baseline="-24904" dirty="0">
                <a:latin typeface="Times New Roman"/>
                <a:cs typeface="Times New Roman"/>
              </a:rPr>
              <a:t>1</a:t>
            </a:r>
            <a:endParaRPr sz="2175" baseline="-24904">
              <a:latin typeface="Times New Roman"/>
              <a:cs typeface="Times New Roman"/>
            </a:endParaRPr>
          </a:p>
        </p:txBody>
      </p:sp>
      <p:sp>
        <p:nvSpPr>
          <p:cNvPr id="24" name="object 24"/>
          <p:cNvSpPr txBox="1"/>
          <p:nvPr/>
        </p:nvSpPr>
        <p:spPr>
          <a:xfrm>
            <a:off x="2395252" y="5704294"/>
            <a:ext cx="1650364" cy="409575"/>
          </a:xfrm>
          <a:prstGeom prst="rect">
            <a:avLst/>
          </a:prstGeom>
        </p:spPr>
        <p:txBody>
          <a:bodyPr vert="horz" wrap="square" lIns="0" tIns="14604" rIns="0" bIns="0" rtlCol="0">
            <a:spAutoFit/>
          </a:bodyPr>
          <a:lstStyle/>
          <a:p>
            <a:pPr marL="50800">
              <a:lnSpc>
                <a:spcPct val="100000"/>
              </a:lnSpc>
              <a:spcBef>
                <a:spcPts val="114"/>
              </a:spcBef>
              <a:tabLst>
                <a:tab pos="1446530" algn="l"/>
              </a:tabLst>
            </a:pPr>
            <a:r>
              <a:rPr sz="2500" spc="20" dirty="0">
                <a:latin typeface="Times New Roman"/>
                <a:cs typeface="Times New Roman"/>
              </a:rPr>
              <a:t>F'</a:t>
            </a:r>
            <a:r>
              <a:rPr sz="2500" spc="20" dirty="0">
                <a:latin typeface="Symbol"/>
                <a:cs typeface="Symbol"/>
              </a:rPr>
              <a:t></a:t>
            </a:r>
            <a:r>
              <a:rPr sz="2500" spc="-55" dirty="0">
                <a:latin typeface="Times New Roman"/>
                <a:cs typeface="Times New Roman"/>
              </a:rPr>
              <a:t> </a:t>
            </a:r>
            <a:r>
              <a:rPr sz="2500" spc="10" dirty="0">
                <a:latin typeface="Times New Roman"/>
                <a:cs typeface="Times New Roman"/>
              </a:rPr>
              <a:t>U</a:t>
            </a:r>
            <a:r>
              <a:rPr sz="3750" spc="15" baseline="7777" dirty="0">
                <a:latin typeface="Symbol"/>
                <a:cs typeface="Symbol"/>
              </a:rPr>
              <a:t></a:t>
            </a:r>
            <a:r>
              <a:rPr sz="3750" spc="15" baseline="7777" dirty="0">
                <a:latin typeface="Times New Roman"/>
                <a:cs typeface="Times New Roman"/>
              </a:rPr>
              <a:t>	</a:t>
            </a:r>
            <a:r>
              <a:rPr sz="2500" spc="-50" dirty="0">
                <a:latin typeface="Times New Roman"/>
                <a:cs typeface="Times New Roman"/>
              </a:rPr>
              <a:t>σ</a:t>
            </a:r>
            <a:endParaRPr sz="2500">
              <a:latin typeface="Times New Roman"/>
              <a:cs typeface="Times New Roman"/>
            </a:endParaRPr>
          </a:p>
        </p:txBody>
      </p:sp>
      <p:sp>
        <p:nvSpPr>
          <p:cNvPr id="25" name="object 25"/>
          <p:cNvSpPr/>
          <p:nvPr/>
        </p:nvSpPr>
        <p:spPr>
          <a:xfrm>
            <a:off x="2404039" y="4407023"/>
            <a:ext cx="57150" cy="519430"/>
          </a:xfrm>
          <a:custGeom>
            <a:avLst/>
            <a:gdLst/>
            <a:ahLst/>
            <a:cxnLst/>
            <a:rect l="l" t="t" r="r" b="b"/>
            <a:pathLst>
              <a:path w="57150" h="519429">
                <a:moveTo>
                  <a:pt x="57084" y="0"/>
                </a:moveTo>
                <a:lnTo>
                  <a:pt x="57084" y="518918"/>
                </a:lnTo>
              </a:path>
              <a:path w="57150" h="519429">
                <a:moveTo>
                  <a:pt x="0" y="0"/>
                </a:moveTo>
                <a:lnTo>
                  <a:pt x="0" y="518918"/>
                </a:lnTo>
              </a:path>
            </a:pathLst>
          </a:custGeom>
          <a:ln w="17155">
            <a:solidFill>
              <a:srgbClr val="000000"/>
            </a:solidFill>
          </a:ln>
        </p:spPr>
        <p:txBody>
          <a:bodyPr wrap="square" lIns="0" tIns="0" rIns="0" bIns="0" rtlCol="0"/>
          <a:lstStyle/>
          <a:p>
            <a:endParaRPr/>
          </a:p>
        </p:txBody>
      </p:sp>
      <p:sp>
        <p:nvSpPr>
          <p:cNvPr id="26" name="object 26"/>
          <p:cNvSpPr/>
          <p:nvPr/>
        </p:nvSpPr>
        <p:spPr>
          <a:xfrm>
            <a:off x="3275319" y="4407023"/>
            <a:ext cx="56515" cy="519430"/>
          </a:xfrm>
          <a:custGeom>
            <a:avLst/>
            <a:gdLst/>
            <a:ahLst/>
            <a:cxnLst/>
            <a:rect l="l" t="t" r="r" b="b"/>
            <a:pathLst>
              <a:path w="56514" h="519429">
                <a:moveTo>
                  <a:pt x="56456" y="0"/>
                </a:moveTo>
                <a:lnTo>
                  <a:pt x="56456" y="518918"/>
                </a:lnTo>
              </a:path>
              <a:path w="56514" h="519429">
                <a:moveTo>
                  <a:pt x="0" y="0"/>
                </a:moveTo>
                <a:lnTo>
                  <a:pt x="0" y="518918"/>
                </a:lnTo>
              </a:path>
            </a:pathLst>
          </a:custGeom>
          <a:ln w="17155">
            <a:solidFill>
              <a:srgbClr val="000000"/>
            </a:solidFill>
          </a:ln>
        </p:spPr>
        <p:txBody>
          <a:bodyPr wrap="square" lIns="0" tIns="0" rIns="0" bIns="0" rtlCol="0"/>
          <a:lstStyle/>
          <a:p>
            <a:endParaRPr/>
          </a:p>
        </p:txBody>
      </p:sp>
      <p:sp>
        <p:nvSpPr>
          <p:cNvPr id="27" name="object 27"/>
          <p:cNvSpPr txBox="1"/>
          <p:nvPr/>
        </p:nvSpPr>
        <p:spPr>
          <a:xfrm>
            <a:off x="3368629" y="4680946"/>
            <a:ext cx="176530" cy="328930"/>
          </a:xfrm>
          <a:prstGeom prst="rect">
            <a:avLst/>
          </a:prstGeom>
        </p:spPr>
        <p:txBody>
          <a:bodyPr vert="horz" wrap="square" lIns="0" tIns="11430" rIns="0" bIns="0" rtlCol="0">
            <a:spAutoFit/>
          </a:bodyPr>
          <a:lstStyle/>
          <a:p>
            <a:pPr marL="12700">
              <a:lnSpc>
                <a:spcPct val="100000"/>
              </a:lnSpc>
              <a:spcBef>
                <a:spcPts val="90"/>
              </a:spcBef>
            </a:pPr>
            <a:r>
              <a:rPr sz="2000" i="1" spc="-40" dirty="0">
                <a:latin typeface="Times New Roman"/>
                <a:cs typeface="Times New Roman"/>
              </a:rPr>
              <a:t>F</a:t>
            </a:r>
            <a:endParaRPr sz="2000">
              <a:latin typeface="Times New Roman"/>
              <a:cs typeface="Times New Roman"/>
            </a:endParaRPr>
          </a:p>
        </p:txBody>
      </p:sp>
      <p:sp>
        <p:nvSpPr>
          <p:cNvPr id="28" name="object 28"/>
          <p:cNvSpPr txBox="1"/>
          <p:nvPr/>
        </p:nvSpPr>
        <p:spPr>
          <a:xfrm>
            <a:off x="1725172" y="3914374"/>
            <a:ext cx="1555750" cy="960119"/>
          </a:xfrm>
          <a:prstGeom prst="rect">
            <a:avLst/>
          </a:prstGeom>
        </p:spPr>
        <p:txBody>
          <a:bodyPr vert="horz" wrap="square" lIns="0" tIns="33020" rIns="0" bIns="0" rtlCol="0">
            <a:spAutoFit/>
          </a:bodyPr>
          <a:lstStyle/>
          <a:p>
            <a:pPr marL="370205">
              <a:lnSpc>
                <a:spcPct val="100000"/>
              </a:lnSpc>
              <a:spcBef>
                <a:spcPts val="260"/>
              </a:spcBef>
            </a:pPr>
            <a:r>
              <a:rPr sz="2400" spc="-40" dirty="0">
                <a:latin typeface="Symbol"/>
                <a:cs typeface="Symbol"/>
              </a:rPr>
              <a:t></a:t>
            </a:r>
            <a:endParaRPr sz="2400">
              <a:latin typeface="Symbol"/>
              <a:cs typeface="Symbol"/>
            </a:endParaRPr>
          </a:p>
          <a:p>
            <a:pPr marL="12700">
              <a:lnSpc>
                <a:spcPct val="100000"/>
              </a:lnSpc>
              <a:spcBef>
                <a:spcPts val="229"/>
              </a:spcBef>
              <a:tabLst>
                <a:tab pos="769620" algn="l"/>
              </a:tabLst>
            </a:pPr>
            <a:r>
              <a:rPr sz="3400" spc="-445" dirty="0">
                <a:latin typeface="Times New Roman"/>
                <a:cs typeface="Times New Roman"/>
              </a:rPr>
              <a:t>m</a:t>
            </a:r>
            <a:r>
              <a:rPr sz="3400" spc="-355" dirty="0">
                <a:latin typeface="Times New Roman"/>
                <a:cs typeface="Times New Roman"/>
              </a:rPr>
              <a:t>i</a:t>
            </a:r>
            <a:r>
              <a:rPr sz="3400" spc="-40" dirty="0">
                <a:latin typeface="Times New Roman"/>
                <a:cs typeface="Times New Roman"/>
              </a:rPr>
              <a:t>n</a:t>
            </a:r>
            <a:r>
              <a:rPr sz="3400" dirty="0">
                <a:latin typeface="Times New Roman"/>
                <a:cs typeface="Times New Roman"/>
              </a:rPr>
              <a:t>	</a:t>
            </a:r>
            <a:r>
              <a:rPr sz="3400" spc="290" dirty="0">
                <a:latin typeface="Times New Roman"/>
                <a:cs typeface="Times New Roman"/>
              </a:rPr>
              <a:t>F</a:t>
            </a:r>
            <a:r>
              <a:rPr sz="3400" spc="-30" dirty="0">
                <a:latin typeface="Times New Roman"/>
                <a:cs typeface="Times New Roman"/>
              </a:rPr>
              <a:t>-</a:t>
            </a:r>
            <a:r>
              <a:rPr sz="3400" spc="-415" dirty="0">
                <a:latin typeface="Times New Roman"/>
                <a:cs typeface="Times New Roman"/>
              </a:rPr>
              <a:t> </a:t>
            </a:r>
            <a:r>
              <a:rPr sz="3400" spc="-80" dirty="0">
                <a:latin typeface="Times New Roman"/>
                <a:cs typeface="Times New Roman"/>
              </a:rPr>
              <a:t>F'</a:t>
            </a:r>
            <a:endParaRPr sz="3400">
              <a:latin typeface="Times New Roman"/>
              <a:cs typeface="Times New Roman"/>
            </a:endParaRPr>
          </a:p>
        </p:txBody>
      </p:sp>
      <p:sp>
        <p:nvSpPr>
          <p:cNvPr id="29" name="object 29"/>
          <p:cNvSpPr txBox="1"/>
          <p:nvPr/>
        </p:nvSpPr>
        <p:spPr>
          <a:xfrm>
            <a:off x="1109028" y="4884420"/>
            <a:ext cx="6055360" cy="452120"/>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333399"/>
                </a:solidFill>
                <a:latin typeface="Tahoma"/>
                <a:cs typeface="Tahoma"/>
              </a:rPr>
              <a:t>Compute</a:t>
            </a:r>
            <a:r>
              <a:rPr sz="2800" spc="-15" dirty="0">
                <a:solidFill>
                  <a:srgbClr val="333399"/>
                </a:solidFill>
                <a:latin typeface="Tahoma"/>
                <a:cs typeface="Tahoma"/>
              </a:rPr>
              <a:t> </a:t>
            </a:r>
            <a:r>
              <a:rPr sz="2800" spc="-5" dirty="0">
                <a:solidFill>
                  <a:srgbClr val="333399"/>
                </a:solidFill>
                <a:latin typeface="Tahoma"/>
                <a:cs typeface="Tahoma"/>
              </a:rPr>
              <a:t>closest</a:t>
            </a:r>
            <a:r>
              <a:rPr sz="2800" spc="-10" dirty="0">
                <a:solidFill>
                  <a:srgbClr val="333399"/>
                </a:solidFill>
                <a:latin typeface="Tahoma"/>
                <a:cs typeface="Tahoma"/>
              </a:rPr>
              <a:t> </a:t>
            </a:r>
            <a:r>
              <a:rPr sz="2800" spc="-30" dirty="0">
                <a:solidFill>
                  <a:srgbClr val="333399"/>
                </a:solidFill>
                <a:latin typeface="Tahoma"/>
                <a:cs typeface="Tahoma"/>
              </a:rPr>
              <a:t>rank-2</a:t>
            </a:r>
            <a:r>
              <a:rPr sz="2800" spc="-15" dirty="0">
                <a:solidFill>
                  <a:srgbClr val="333399"/>
                </a:solidFill>
                <a:latin typeface="Tahoma"/>
                <a:cs typeface="Tahoma"/>
              </a:rPr>
              <a:t> </a:t>
            </a:r>
            <a:r>
              <a:rPr sz="2800" spc="-5" dirty="0">
                <a:solidFill>
                  <a:srgbClr val="333399"/>
                </a:solidFill>
                <a:latin typeface="Tahoma"/>
                <a:cs typeface="Tahoma"/>
              </a:rPr>
              <a:t>approximation</a:t>
            </a:r>
            <a:endParaRPr sz="2800">
              <a:latin typeface="Tahoma"/>
              <a:cs typeface="Tahoma"/>
            </a:endParaRPr>
          </a:p>
        </p:txBody>
      </p:sp>
      <p:pic>
        <p:nvPicPr>
          <p:cNvPr id="30" name="Picture 29">
            <a:extLst>
              <a:ext uri="{FF2B5EF4-FFF2-40B4-BE49-F238E27FC236}">
                <a16:creationId xmlns:a16="http://schemas.microsoft.com/office/drawing/2014/main" id="{B50B5E38-26EB-C3B7-123C-86172A4201E7}"/>
              </a:ext>
            </a:extLst>
          </p:cNvPr>
          <p:cNvPicPr>
            <a:picLocks noChangeAspect="1"/>
          </p:cNvPicPr>
          <p:nvPr/>
        </p:nvPicPr>
        <p:blipFill>
          <a:blip r:embed="rId2"/>
          <a:stretch>
            <a:fillRect/>
          </a:stretch>
        </p:blipFill>
        <p:spPr>
          <a:xfrm>
            <a:off x="4675660" y="4288710"/>
            <a:ext cx="3886200" cy="660400"/>
          </a:xfrm>
          <a:prstGeom prst="rect">
            <a:avLst/>
          </a:prstGeom>
        </p:spPr>
      </p:pic>
      <p:cxnSp>
        <p:nvCxnSpPr>
          <p:cNvPr id="32" name="Straight Arrow Connector 31">
            <a:extLst>
              <a:ext uri="{FF2B5EF4-FFF2-40B4-BE49-F238E27FC236}">
                <a16:creationId xmlns:a16="http://schemas.microsoft.com/office/drawing/2014/main" id="{EF77FAD6-5CFC-6716-65E8-351362F9C27E}"/>
              </a:ext>
            </a:extLst>
          </p:cNvPr>
          <p:cNvCxnSpPr/>
          <p:nvPr/>
        </p:nvCxnSpPr>
        <p:spPr>
          <a:xfrm>
            <a:off x="3756200" y="4666738"/>
            <a:ext cx="696399" cy="0"/>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FC406F-0A6D-D230-FE2E-6420D30A8862}"/>
              </a:ext>
            </a:extLst>
          </p:cNvPr>
          <p:cNvPicPr>
            <a:picLocks noChangeAspect="1"/>
          </p:cNvPicPr>
          <p:nvPr/>
        </p:nvPicPr>
        <p:blipFill rotWithShape="1">
          <a:blip r:embed="rId2"/>
          <a:srcRect b="1613"/>
          <a:stretch/>
        </p:blipFill>
        <p:spPr>
          <a:xfrm>
            <a:off x="0" y="685800"/>
            <a:ext cx="9104234" cy="4648200"/>
          </a:xfrm>
          <a:prstGeom prst="rect">
            <a:avLst/>
          </a:prstGeom>
        </p:spPr>
      </p:pic>
    </p:spTree>
    <p:extLst>
      <p:ext uri="{BB962C8B-B14F-4D97-AF65-F5344CB8AC3E}">
        <p14:creationId xmlns:p14="http://schemas.microsoft.com/office/powerpoint/2010/main" val="2672947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5452D7-4EFE-B1E6-34FD-2A1E5E4F218E}"/>
              </a:ext>
            </a:extLst>
          </p:cNvPr>
          <p:cNvPicPr>
            <a:picLocks noChangeAspect="1"/>
          </p:cNvPicPr>
          <p:nvPr/>
        </p:nvPicPr>
        <p:blipFill>
          <a:blip r:embed="rId2"/>
          <a:stretch>
            <a:fillRect/>
          </a:stretch>
        </p:blipFill>
        <p:spPr>
          <a:xfrm>
            <a:off x="-1" y="838200"/>
            <a:ext cx="9144001" cy="4701974"/>
          </a:xfrm>
          <a:prstGeom prst="rect">
            <a:avLst/>
          </a:prstGeom>
        </p:spPr>
      </p:pic>
    </p:spTree>
    <p:extLst>
      <p:ext uri="{BB962C8B-B14F-4D97-AF65-F5344CB8AC3E}">
        <p14:creationId xmlns:p14="http://schemas.microsoft.com/office/powerpoint/2010/main" val="1177979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F78FB-9AAC-564A-8A2B-AC3119BB8392}"/>
              </a:ext>
            </a:extLst>
          </p:cNvPr>
          <p:cNvSpPr>
            <a:spLocks noGrp="1"/>
          </p:cNvSpPr>
          <p:nvPr>
            <p:ph type="title"/>
          </p:nvPr>
        </p:nvSpPr>
        <p:spPr>
          <a:xfrm>
            <a:off x="1524001" y="1066800"/>
            <a:ext cx="6934200" cy="553998"/>
          </a:xfrm>
        </p:spPr>
        <p:txBody>
          <a:bodyPr/>
          <a:lstStyle/>
          <a:p>
            <a:r>
              <a:rPr lang="en-US" sz="3600" dirty="0"/>
              <a:t>Algebraic Minimization Algorithm</a:t>
            </a:r>
          </a:p>
        </p:txBody>
      </p:sp>
      <p:sp>
        <p:nvSpPr>
          <p:cNvPr id="3" name="Text Placeholder 2">
            <a:extLst>
              <a:ext uri="{FF2B5EF4-FFF2-40B4-BE49-F238E27FC236}">
                <a16:creationId xmlns:a16="http://schemas.microsoft.com/office/drawing/2014/main" id="{24ED605C-DF42-C77E-6C7F-B40D5D5F92C0}"/>
              </a:ext>
            </a:extLst>
          </p:cNvPr>
          <p:cNvSpPr>
            <a:spLocks noGrp="1"/>
          </p:cNvSpPr>
          <p:nvPr>
            <p:ph type="body" idx="1"/>
          </p:nvPr>
        </p:nvSpPr>
        <p:spPr>
          <a:xfrm>
            <a:off x="266700" y="1981200"/>
            <a:ext cx="8610599" cy="4343400"/>
          </a:xfrm>
        </p:spPr>
        <p:txBody>
          <a:bodyPr/>
          <a:lstStyle/>
          <a:p>
            <a:r>
              <a:rPr lang="en-US" sz="1800" dirty="0"/>
              <a:t>The algebraic minimization algorithm is a method for estimating the fundamental matrix from point correspondences.</a:t>
            </a:r>
          </a:p>
          <a:p>
            <a:endParaRPr lang="en-US" sz="1800" dirty="0"/>
          </a:p>
          <a:p>
            <a:pPr algn="l"/>
            <a:r>
              <a:rPr lang="en-US" sz="1800" dirty="0"/>
              <a:t>The algorithm works as follows:</a:t>
            </a:r>
          </a:p>
          <a:p>
            <a:pPr algn="l"/>
            <a:endParaRPr lang="en-US" sz="1800" dirty="0"/>
          </a:p>
          <a:p>
            <a:pPr lvl="1" indent="-342900">
              <a:buFont typeface="Arial" panose="020B0604020202020204" pitchFamily="34" charset="0"/>
              <a:buChar char="•"/>
            </a:pPr>
            <a:r>
              <a:rPr lang="en-US" sz="1600" dirty="0"/>
              <a:t>First, the normalized 8-point algorithm is used to estimate an initial fundamental matrix F.</a:t>
            </a:r>
          </a:p>
          <a:p>
            <a:pPr lvl="1" indent="-342900">
              <a:buFont typeface="Arial" panose="020B0604020202020204" pitchFamily="34" charset="0"/>
              <a:buChar char="•"/>
            </a:pPr>
            <a:endParaRPr lang="en-US" sz="1600" dirty="0"/>
          </a:p>
          <a:p>
            <a:pPr lvl="1" indent="-342900">
              <a:buFont typeface="Arial" panose="020B0604020202020204" pitchFamily="34" charset="0"/>
              <a:buChar char="•"/>
            </a:pPr>
            <a:r>
              <a:rPr lang="en-US" sz="1600" dirty="0"/>
              <a:t>The singular value decomposition (SVD) of F is then computed.</a:t>
            </a:r>
          </a:p>
          <a:p>
            <a:pPr lvl="1" indent="-342900">
              <a:buFont typeface="Arial" panose="020B0604020202020204" pitchFamily="34" charset="0"/>
              <a:buChar char="•"/>
            </a:pPr>
            <a:endParaRPr lang="en-US" sz="1600" dirty="0"/>
          </a:p>
          <a:p>
            <a:pPr lvl="1" indent="-342900">
              <a:buFont typeface="Arial" panose="020B0604020202020204" pitchFamily="34" charset="0"/>
              <a:buChar char="•"/>
            </a:pPr>
            <a:r>
              <a:rPr lang="en-US" sz="1600" dirty="0"/>
              <a:t>The singular matrix F* that minimizes the difference between F and F* is found.</a:t>
            </a:r>
          </a:p>
          <a:p>
            <a:pPr marL="342900" indent="-342900" algn="l">
              <a:buFont typeface="Arial" panose="020B0604020202020204" pitchFamily="34" charset="0"/>
              <a:buChar char="•"/>
            </a:pPr>
            <a:endParaRPr lang="en-US" sz="1800" dirty="0"/>
          </a:p>
          <a:p>
            <a:pPr algn="l"/>
            <a:r>
              <a:rPr lang="en-US" sz="1800" dirty="0"/>
              <a:t>The algebraic minimization algorithm is more accurate than the normalized 8-point algorithm because it takes into account the fact that the fundamental matrix is a singular matrix.</a:t>
            </a:r>
            <a:br>
              <a:rPr lang="en-US" sz="1800" dirty="0"/>
            </a:br>
            <a:endParaRPr lang="en-US" sz="1800" dirty="0"/>
          </a:p>
          <a:p>
            <a:endParaRPr lang="en-US" sz="1800" dirty="0"/>
          </a:p>
          <a:p>
            <a:endParaRPr lang="en-US" sz="1800" dirty="0"/>
          </a:p>
          <a:p>
            <a:endParaRPr lang="en-US" sz="1800" dirty="0"/>
          </a:p>
        </p:txBody>
      </p:sp>
    </p:spTree>
    <p:extLst>
      <p:ext uri="{BB962C8B-B14F-4D97-AF65-F5344CB8AC3E}">
        <p14:creationId xmlns:p14="http://schemas.microsoft.com/office/powerpoint/2010/main" val="2135196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879975" y="2286000"/>
            <a:ext cx="2463800" cy="2463800"/>
          </a:xfrm>
          <a:prstGeom prst="rect">
            <a:avLst/>
          </a:prstGeom>
        </p:spPr>
      </p:pic>
      <p:pic>
        <p:nvPicPr>
          <p:cNvPr id="3" name="object 3"/>
          <p:cNvPicPr/>
          <p:nvPr/>
        </p:nvPicPr>
        <p:blipFill>
          <a:blip r:embed="rId3" cstate="print"/>
          <a:stretch>
            <a:fillRect/>
          </a:stretch>
        </p:blipFill>
        <p:spPr>
          <a:xfrm>
            <a:off x="2220912" y="2286000"/>
            <a:ext cx="2463800" cy="2463800"/>
          </a:xfrm>
          <a:prstGeom prst="rect">
            <a:avLst/>
          </a:prstGeom>
        </p:spPr>
      </p:pic>
      <p:sp>
        <p:nvSpPr>
          <p:cNvPr id="4" name="object 4"/>
          <p:cNvSpPr txBox="1"/>
          <p:nvPr/>
        </p:nvSpPr>
        <p:spPr>
          <a:xfrm>
            <a:off x="612140" y="5306695"/>
            <a:ext cx="8372475" cy="1511300"/>
          </a:xfrm>
          <a:prstGeom prst="rect">
            <a:avLst/>
          </a:prstGeom>
        </p:spPr>
        <p:txBody>
          <a:bodyPr vert="horz" wrap="square" lIns="0" tIns="12700" rIns="0" bIns="0" rtlCol="0">
            <a:spAutoFit/>
          </a:bodyPr>
          <a:lstStyle/>
          <a:p>
            <a:pPr marL="169545">
              <a:lnSpc>
                <a:spcPct val="100000"/>
              </a:lnSpc>
              <a:spcBef>
                <a:spcPts val="100"/>
              </a:spcBef>
            </a:pPr>
            <a:r>
              <a:rPr sz="2800" spc="-5" dirty="0">
                <a:latin typeface="Tahoma"/>
                <a:cs typeface="Tahoma"/>
              </a:rPr>
              <a:t>Non-singular</a:t>
            </a:r>
            <a:r>
              <a:rPr sz="2800" spc="5" dirty="0">
                <a:latin typeface="Tahoma"/>
                <a:cs typeface="Tahoma"/>
              </a:rPr>
              <a:t> </a:t>
            </a:r>
            <a:r>
              <a:rPr sz="2800" dirty="0">
                <a:latin typeface="Tahoma"/>
                <a:cs typeface="Tahoma"/>
              </a:rPr>
              <a:t>F</a:t>
            </a:r>
            <a:r>
              <a:rPr sz="2800" spc="10" dirty="0">
                <a:latin typeface="Tahoma"/>
                <a:cs typeface="Tahoma"/>
              </a:rPr>
              <a:t> </a:t>
            </a:r>
            <a:r>
              <a:rPr sz="2800" dirty="0">
                <a:latin typeface="Tahoma"/>
                <a:cs typeface="Tahoma"/>
              </a:rPr>
              <a:t>causes</a:t>
            </a:r>
            <a:r>
              <a:rPr sz="2800" spc="10" dirty="0">
                <a:latin typeface="Tahoma"/>
                <a:cs typeface="Tahoma"/>
              </a:rPr>
              <a:t> </a:t>
            </a:r>
            <a:r>
              <a:rPr sz="2800" spc="-5" dirty="0">
                <a:latin typeface="Tahoma"/>
                <a:cs typeface="Tahoma"/>
              </a:rPr>
              <a:t>epipolar</a:t>
            </a:r>
            <a:r>
              <a:rPr sz="2800" spc="10" dirty="0">
                <a:latin typeface="Tahoma"/>
                <a:cs typeface="Tahoma"/>
              </a:rPr>
              <a:t> </a:t>
            </a:r>
            <a:r>
              <a:rPr sz="2800" spc="-5" dirty="0">
                <a:latin typeface="Tahoma"/>
                <a:cs typeface="Tahoma"/>
              </a:rPr>
              <a:t>lines</a:t>
            </a:r>
            <a:r>
              <a:rPr sz="2800" spc="10" dirty="0">
                <a:latin typeface="Tahoma"/>
                <a:cs typeface="Tahoma"/>
              </a:rPr>
              <a:t> </a:t>
            </a:r>
            <a:r>
              <a:rPr sz="2800" dirty="0">
                <a:latin typeface="Tahoma"/>
                <a:cs typeface="Tahoma"/>
              </a:rPr>
              <a:t>not</a:t>
            </a:r>
            <a:r>
              <a:rPr sz="2800" spc="10" dirty="0">
                <a:latin typeface="Tahoma"/>
                <a:cs typeface="Tahoma"/>
              </a:rPr>
              <a:t> </a:t>
            </a:r>
            <a:r>
              <a:rPr sz="2800" spc="-10" dirty="0">
                <a:latin typeface="Tahoma"/>
                <a:cs typeface="Tahoma"/>
              </a:rPr>
              <a:t>converging.</a:t>
            </a:r>
            <a:endParaRPr sz="2800">
              <a:latin typeface="Tahoma"/>
              <a:cs typeface="Tahoma"/>
            </a:endParaRPr>
          </a:p>
          <a:p>
            <a:pPr>
              <a:lnSpc>
                <a:spcPct val="100000"/>
              </a:lnSpc>
              <a:spcBef>
                <a:spcPts val="35"/>
              </a:spcBef>
            </a:pPr>
            <a:endParaRPr sz="2900">
              <a:latin typeface="Tahoma"/>
              <a:cs typeface="Tahoma"/>
            </a:endParaRPr>
          </a:p>
          <a:p>
            <a:pPr marL="12700" marR="909319">
              <a:lnSpc>
                <a:spcPct val="100000"/>
              </a:lnSpc>
              <a:spcBef>
                <a:spcPts val="5"/>
              </a:spcBef>
            </a:pPr>
            <a:r>
              <a:rPr sz="2000" spc="-5" dirty="0">
                <a:latin typeface="Tahoma"/>
                <a:cs typeface="Tahoma"/>
              </a:rPr>
              <a:t>From Hartley</a:t>
            </a:r>
            <a:r>
              <a:rPr sz="2000" spc="5" dirty="0">
                <a:latin typeface="Tahoma"/>
                <a:cs typeface="Tahoma"/>
              </a:rPr>
              <a:t> </a:t>
            </a:r>
            <a:r>
              <a:rPr sz="2000" spc="-5" dirty="0">
                <a:latin typeface="Tahoma"/>
                <a:cs typeface="Tahoma"/>
              </a:rPr>
              <a:t>and Zisserman, “Multiple</a:t>
            </a:r>
            <a:r>
              <a:rPr sz="2000" dirty="0">
                <a:latin typeface="Tahoma"/>
                <a:cs typeface="Tahoma"/>
              </a:rPr>
              <a:t> view</a:t>
            </a:r>
            <a:r>
              <a:rPr sz="2000" spc="5" dirty="0">
                <a:latin typeface="Tahoma"/>
                <a:cs typeface="Tahoma"/>
              </a:rPr>
              <a:t> </a:t>
            </a:r>
            <a:r>
              <a:rPr sz="2000" spc="-5" dirty="0">
                <a:latin typeface="Tahoma"/>
                <a:cs typeface="Tahoma"/>
              </a:rPr>
              <a:t>geometry</a:t>
            </a:r>
            <a:r>
              <a:rPr sz="2000" spc="5" dirty="0">
                <a:latin typeface="Tahoma"/>
                <a:cs typeface="Tahoma"/>
              </a:rPr>
              <a:t> </a:t>
            </a:r>
            <a:r>
              <a:rPr sz="2000" dirty="0">
                <a:latin typeface="Tahoma"/>
                <a:cs typeface="Tahoma"/>
              </a:rPr>
              <a:t>in </a:t>
            </a:r>
            <a:r>
              <a:rPr sz="2000" spc="-5" dirty="0">
                <a:latin typeface="Tahoma"/>
                <a:cs typeface="Tahoma"/>
              </a:rPr>
              <a:t>computer </a:t>
            </a:r>
            <a:r>
              <a:rPr sz="2000" spc="-610" dirty="0">
                <a:latin typeface="Tahoma"/>
                <a:cs typeface="Tahoma"/>
              </a:rPr>
              <a:t> </a:t>
            </a:r>
            <a:r>
              <a:rPr sz="2000" spc="-30" dirty="0">
                <a:latin typeface="Tahoma"/>
                <a:cs typeface="Tahoma"/>
              </a:rPr>
              <a:t>vision”,</a:t>
            </a:r>
            <a:r>
              <a:rPr sz="2000" spc="-15" dirty="0">
                <a:latin typeface="Tahoma"/>
                <a:cs typeface="Tahoma"/>
              </a:rPr>
              <a:t> </a:t>
            </a:r>
            <a:r>
              <a:rPr sz="2000" spc="-5" dirty="0">
                <a:latin typeface="Tahoma"/>
                <a:cs typeface="Tahoma"/>
              </a:rPr>
              <a:t>Cambridge </a:t>
            </a:r>
            <a:r>
              <a:rPr sz="2000" spc="-35" dirty="0">
                <a:latin typeface="Tahoma"/>
                <a:cs typeface="Tahoma"/>
              </a:rPr>
              <a:t>Univ.</a:t>
            </a:r>
            <a:r>
              <a:rPr sz="2000" spc="-10" dirty="0">
                <a:latin typeface="Tahoma"/>
                <a:cs typeface="Tahoma"/>
              </a:rPr>
              <a:t> </a:t>
            </a:r>
            <a:r>
              <a:rPr sz="2000" spc="-5" dirty="0">
                <a:latin typeface="Tahoma"/>
                <a:cs typeface="Tahoma"/>
              </a:rPr>
              <a:t>Press</a:t>
            </a:r>
            <a:r>
              <a:rPr sz="2000" spc="-10" dirty="0">
                <a:latin typeface="Tahoma"/>
                <a:cs typeface="Tahoma"/>
              </a:rPr>
              <a:t> </a:t>
            </a:r>
            <a:r>
              <a:rPr sz="2000" spc="-5" dirty="0">
                <a:latin typeface="Tahoma"/>
                <a:cs typeface="Tahoma"/>
              </a:rPr>
              <a:t>(2000)</a:t>
            </a:r>
            <a:endParaRPr sz="2000">
              <a:latin typeface="Tahoma"/>
              <a:cs typeface="Tahoma"/>
            </a:endParaRPr>
          </a:p>
        </p:txBody>
      </p:sp>
      <p:sp>
        <p:nvSpPr>
          <p:cNvPr id="5" name="object 5"/>
          <p:cNvSpPr txBox="1">
            <a:spLocks noGrp="1"/>
          </p:cNvSpPr>
          <p:nvPr>
            <p:ph type="title"/>
          </p:nvPr>
        </p:nvSpPr>
        <p:spPr>
          <a:xfrm>
            <a:off x="1320164" y="338328"/>
            <a:ext cx="3650615" cy="1369695"/>
          </a:xfrm>
          <a:prstGeom prst="rect">
            <a:avLst/>
          </a:prstGeom>
        </p:spPr>
        <p:txBody>
          <a:bodyPr vert="horz" wrap="square" lIns="0" tIns="9525" rIns="0" bIns="0" rtlCol="0">
            <a:spAutoFit/>
          </a:bodyPr>
          <a:lstStyle/>
          <a:p>
            <a:pPr marL="12700" marR="5080">
              <a:lnSpc>
                <a:spcPct val="100400"/>
              </a:lnSpc>
              <a:spcBef>
                <a:spcPts val="75"/>
              </a:spcBef>
            </a:pPr>
            <a:r>
              <a:rPr dirty="0"/>
              <a:t>The</a:t>
            </a:r>
            <a:r>
              <a:rPr spc="-70" dirty="0"/>
              <a:t> </a:t>
            </a:r>
            <a:r>
              <a:rPr spc="-10" dirty="0"/>
              <a:t>singularity </a:t>
            </a:r>
            <a:r>
              <a:rPr spc="-1360" dirty="0"/>
              <a:t> </a:t>
            </a:r>
            <a:r>
              <a:rPr spc="-15" dirty="0"/>
              <a:t>constraint</a:t>
            </a:r>
          </a:p>
        </p:txBody>
      </p:sp>
      <p:sp>
        <p:nvSpPr>
          <p:cNvPr id="6" name="object 6"/>
          <p:cNvSpPr txBox="1"/>
          <p:nvPr/>
        </p:nvSpPr>
        <p:spPr>
          <a:xfrm>
            <a:off x="269875" y="3068320"/>
            <a:ext cx="1885950" cy="875665"/>
          </a:xfrm>
          <a:prstGeom prst="rect">
            <a:avLst/>
          </a:prstGeom>
        </p:spPr>
        <p:txBody>
          <a:bodyPr vert="horz" wrap="square" lIns="0" tIns="29209" rIns="0" bIns="0" rtlCol="0">
            <a:spAutoFit/>
          </a:bodyPr>
          <a:lstStyle/>
          <a:p>
            <a:pPr marL="849630" marR="5080" indent="-837565">
              <a:lnSpc>
                <a:spcPts val="3329"/>
              </a:lnSpc>
              <a:spcBef>
                <a:spcPts val="229"/>
              </a:spcBef>
            </a:pPr>
            <a:r>
              <a:rPr sz="2800" spc="5" dirty="0">
                <a:latin typeface="Tahoma"/>
                <a:cs typeface="Tahoma"/>
              </a:rPr>
              <a:t>N</a:t>
            </a:r>
            <a:r>
              <a:rPr sz="2800" dirty="0">
                <a:latin typeface="Tahoma"/>
                <a:cs typeface="Tahoma"/>
              </a:rPr>
              <a:t>ons</a:t>
            </a:r>
            <a:r>
              <a:rPr sz="2800" spc="-5" dirty="0">
                <a:latin typeface="Tahoma"/>
                <a:cs typeface="Tahoma"/>
              </a:rPr>
              <a:t>i</a:t>
            </a:r>
            <a:r>
              <a:rPr sz="2800" dirty="0">
                <a:latin typeface="Tahoma"/>
                <a:cs typeface="Tahoma"/>
              </a:rPr>
              <a:t>ngu</a:t>
            </a:r>
            <a:r>
              <a:rPr sz="2800" spc="-5" dirty="0">
                <a:latin typeface="Tahoma"/>
                <a:cs typeface="Tahoma"/>
              </a:rPr>
              <a:t>l</a:t>
            </a:r>
            <a:r>
              <a:rPr sz="2800" spc="5" dirty="0">
                <a:latin typeface="Tahoma"/>
                <a:cs typeface="Tahoma"/>
              </a:rPr>
              <a:t>a</a:t>
            </a:r>
            <a:r>
              <a:rPr sz="2800" dirty="0">
                <a:latin typeface="Tahoma"/>
                <a:cs typeface="Tahoma"/>
              </a:rPr>
              <a:t>r  F</a:t>
            </a:r>
            <a:endParaRPr sz="2800">
              <a:latin typeface="Tahoma"/>
              <a:cs typeface="Tahoma"/>
            </a:endParaRPr>
          </a:p>
        </p:txBody>
      </p:sp>
      <p:sp>
        <p:nvSpPr>
          <p:cNvPr id="7" name="object 7"/>
          <p:cNvSpPr txBox="1"/>
          <p:nvPr/>
        </p:nvSpPr>
        <p:spPr>
          <a:xfrm>
            <a:off x="7514431" y="2795270"/>
            <a:ext cx="1295400" cy="875665"/>
          </a:xfrm>
          <a:prstGeom prst="rect">
            <a:avLst/>
          </a:prstGeom>
        </p:spPr>
        <p:txBody>
          <a:bodyPr vert="horz" wrap="square" lIns="0" tIns="29209" rIns="0" bIns="0" rtlCol="0">
            <a:spAutoFit/>
          </a:bodyPr>
          <a:lstStyle/>
          <a:p>
            <a:pPr marL="554355" marR="5080" indent="-542290">
              <a:lnSpc>
                <a:spcPts val="3329"/>
              </a:lnSpc>
              <a:spcBef>
                <a:spcPts val="229"/>
              </a:spcBef>
            </a:pPr>
            <a:r>
              <a:rPr sz="2800" dirty="0">
                <a:latin typeface="Tahoma"/>
                <a:cs typeface="Tahoma"/>
              </a:rPr>
              <a:t>S</a:t>
            </a:r>
            <a:r>
              <a:rPr sz="2800" spc="-5" dirty="0">
                <a:latin typeface="Tahoma"/>
                <a:cs typeface="Tahoma"/>
              </a:rPr>
              <a:t>i</a:t>
            </a:r>
            <a:r>
              <a:rPr sz="2800" dirty="0">
                <a:latin typeface="Tahoma"/>
                <a:cs typeface="Tahoma"/>
              </a:rPr>
              <a:t>ngu</a:t>
            </a:r>
            <a:r>
              <a:rPr sz="2800" spc="-5" dirty="0">
                <a:latin typeface="Tahoma"/>
                <a:cs typeface="Tahoma"/>
              </a:rPr>
              <a:t>l</a:t>
            </a:r>
            <a:r>
              <a:rPr sz="2800" spc="5" dirty="0">
                <a:latin typeface="Tahoma"/>
                <a:cs typeface="Tahoma"/>
              </a:rPr>
              <a:t>a</a:t>
            </a:r>
            <a:r>
              <a:rPr sz="2800" dirty="0">
                <a:latin typeface="Tahoma"/>
                <a:cs typeface="Tahoma"/>
              </a:rPr>
              <a:t>r  F</a:t>
            </a:r>
            <a:endParaRPr sz="2800">
              <a:latin typeface="Tahoma"/>
              <a:cs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20164" y="338328"/>
            <a:ext cx="6243320" cy="1369695"/>
          </a:xfrm>
          <a:prstGeom prst="rect">
            <a:avLst/>
          </a:prstGeom>
        </p:spPr>
        <p:txBody>
          <a:bodyPr vert="horz" wrap="square" lIns="0" tIns="9525" rIns="0" bIns="0" rtlCol="0">
            <a:spAutoFit/>
          </a:bodyPr>
          <a:lstStyle/>
          <a:p>
            <a:pPr marL="12700" marR="5080">
              <a:lnSpc>
                <a:spcPct val="100400"/>
              </a:lnSpc>
              <a:spcBef>
                <a:spcPts val="75"/>
              </a:spcBef>
            </a:pPr>
            <a:r>
              <a:rPr dirty="0"/>
              <a:t>The </a:t>
            </a:r>
            <a:r>
              <a:rPr spc="-10" dirty="0"/>
              <a:t>singularity </a:t>
            </a:r>
            <a:r>
              <a:rPr spc="-15" dirty="0"/>
              <a:t>constraint </a:t>
            </a:r>
            <a:r>
              <a:rPr spc="-1360" dirty="0"/>
              <a:t> </a:t>
            </a:r>
            <a:r>
              <a:rPr spc="-20" dirty="0"/>
              <a:t>for</a:t>
            </a:r>
            <a:r>
              <a:rPr spc="-10" dirty="0"/>
              <a:t> </a:t>
            </a:r>
            <a:r>
              <a:rPr spc="-5" dirty="0"/>
              <a:t>Essential</a:t>
            </a:r>
            <a:r>
              <a:rPr spc="-15" dirty="0"/>
              <a:t> </a:t>
            </a:r>
            <a:r>
              <a:rPr spc="-5" dirty="0"/>
              <a:t>Matrix</a:t>
            </a:r>
          </a:p>
        </p:txBody>
      </p:sp>
      <p:sp>
        <p:nvSpPr>
          <p:cNvPr id="3" name="object 3"/>
          <p:cNvSpPr txBox="1"/>
          <p:nvPr/>
        </p:nvSpPr>
        <p:spPr>
          <a:xfrm>
            <a:off x="2212339" y="1932749"/>
            <a:ext cx="1472565"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Tahoma"/>
                <a:cs typeface="Tahoma"/>
              </a:rPr>
              <a:t>det(</a:t>
            </a:r>
            <a:r>
              <a:rPr sz="2800" i="1" dirty="0">
                <a:latin typeface="Times New Roman"/>
                <a:cs typeface="Times New Roman"/>
              </a:rPr>
              <a:t>E</a:t>
            </a:r>
            <a:r>
              <a:rPr sz="2800" dirty="0">
                <a:latin typeface="Tahoma"/>
                <a:cs typeface="Tahoma"/>
              </a:rPr>
              <a:t>)=0</a:t>
            </a:r>
            <a:endParaRPr sz="2800">
              <a:latin typeface="Tahoma"/>
              <a:cs typeface="Tahoma"/>
            </a:endParaRPr>
          </a:p>
        </p:txBody>
      </p:sp>
      <p:pic>
        <p:nvPicPr>
          <p:cNvPr id="4" name="object 4"/>
          <p:cNvPicPr/>
          <p:nvPr/>
        </p:nvPicPr>
        <p:blipFill>
          <a:blip r:embed="rId2" cstate="print"/>
          <a:stretch>
            <a:fillRect/>
          </a:stretch>
        </p:blipFill>
        <p:spPr>
          <a:xfrm>
            <a:off x="952945" y="3736383"/>
            <a:ext cx="1537216" cy="534761"/>
          </a:xfrm>
          <a:prstGeom prst="rect">
            <a:avLst/>
          </a:prstGeom>
        </p:spPr>
      </p:pic>
      <p:pic>
        <p:nvPicPr>
          <p:cNvPr id="5" name="object 5"/>
          <p:cNvPicPr/>
          <p:nvPr/>
        </p:nvPicPr>
        <p:blipFill>
          <a:blip r:embed="rId3" cstate="print"/>
          <a:stretch>
            <a:fillRect/>
          </a:stretch>
        </p:blipFill>
        <p:spPr>
          <a:xfrm>
            <a:off x="3330514" y="3736383"/>
            <a:ext cx="5127685" cy="523219"/>
          </a:xfrm>
          <a:prstGeom prst="rect">
            <a:avLst/>
          </a:prstGeom>
        </p:spPr>
      </p:pic>
      <p:sp>
        <p:nvSpPr>
          <p:cNvPr id="6" name="object 6"/>
          <p:cNvSpPr txBox="1"/>
          <p:nvPr/>
        </p:nvSpPr>
        <p:spPr>
          <a:xfrm>
            <a:off x="358140" y="4676458"/>
            <a:ext cx="8609965" cy="452120"/>
          </a:xfrm>
          <a:prstGeom prst="rect">
            <a:avLst/>
          </a:prstGeom>
        </p:spPr>
        <p:txBody>
          <a:bodyPr vert="horz" wrap="square" lIns="0" tIns="12700" rIns="0" bIns="0" rtlCol="0">
            <a:spAutoFit/>
          </a:bodyPr>
          <a:lstStyle/>
          <a:p>
            <a:pPr marL="12700">
              <a:lnSpc>
                <a:spcPct val="100000"/>
              </a:lnSpc>
              <a:spcBef>
                <a:spcPts val="100"/>
              </a:spcBef>
            </a:pPr>
            <a:r>
              <a:rPr sz="2800" spc="-20" dirty="0">
                <a:latin typeface="Tahoma"/>
                <a:cs typeface="Tahoma"/>
              </a:rPr>
              <a:t>For</a:t>
            </a:r>
            <a:r>
              <a:rPr sz="2800" spc="-5" dirty="0">
                <a:latin typeface="Tahoma"/>
                <a:cs typeface="Tahoma"/>
              </a:rPr>
              <a:t> </a:t>
            </a:r>
            <a:r>
              <a:rPr sz="2800" dirty="0">
                <a:latin typeface="Tahoma"/>
                <a:cs typeface="Tahoma"/>
              </a:rPr>
              <a:t>essential</a:t>
            </a:r>
            <a:r>
              <a:rPr sz="2800" spc="-5" dirty="0">
                <a:latin typeface="Tahoma"/>
                <a:cs typeface="Tahoma"/>
              </a:rPr>
              <a:t> matrix,</a:t>
            </a:r>
            <a:r>
              <a:rPr sz="2800" dirty="0">
                <a:latin typeface="Tahoma"/>
                <a:cs typeface="Tahoma"/>
              </a:rPr>
              <a:t> </a:t>
            </a:r>
            <a:r>
              <a:rPr sz="2800" spc="-5" dirty="0">
                <a:latin typeface="Tahoma"/>
                <a:cs typeface="Tahoma"/>
              </a:rPr>
              <a:t>two</a:t>
            </a:r>
            <a:r>
              <a:rPr sz="2800" dirty="0">
                <a:latin typeface="Tahoma"/>
                <a:cs typeface="Tahoma"/>
              </a:rPr>
              <a:t> </a:t>
            </a:r>
            <a:r>
              <a:rPr sz="2800" spc="-5" dirty="0">
                <a:latin typeface="Tahoma"/>
                <a:cs typeface="Tahoma"/>
              </a:rPr>
              <a:t>singular</a:t>
            </a:r>
            <a:r>
              <a:rPr sz="2800" dirty="0">
                <a:latin typeface="Tahoma"/>
                <a:cs typeface="Tahoma"/>
              </a:rPr>
              <a:t> </a:t>
            </a:r>
            <a:r>
              <a:rPr sz="2800" spc="-10" dirty="0">
                <a:latin typeface="Tahoma"/>
                <a:cs typeface="Tahoma"/>
              </a:rPr>
              <a:t>values</a:t>
            </a:r>
            <a:r>
              <a:rPr sz="2800" dirty="0">
                <a:latin typeface="Tahoma"/>
                <a:cs typeface="Tahoma"/>
              </a:rPr>
              <a:t> </a:t>
            </a:r>
            <a:r>
              <a:rPr sz="2800" spc="-5" dirty="0">
                <a:latin typeface="Tahoma"/>
                <a:cs typeface="Tahoma"/>
              </a:rPr>
              <a:t>are</a:t>
            </a:r>
            <a:r>
              <a:rPr sz="2800" dirty="0">
                <a:latin typeface="Tahoma"/>
                <a:cs typeface="Tahoma"/>
              </a:rPr>
              <a:t> the same.</a:t>
            </a:r>
            <a:endParaRPr sz="2800">
              <a:latin typeface="Tahoma"/>
              <a:cs typeface="Tahoma"/>
            </a:endParaRPr>
          </a:p>
        </p:txBody>
      </p:sp>
      <p:pic>
        <p:nvPicPr>
          <p:cNvPr id="7" name="object 7"/>
          <p:cNvPicPr/>
          <p:nvPr/>
        </p:nvPicPr>
        <p:blipFill>
          <a:blip r:embed="rId4" cstate="print"/>
          <a:stretch>
            <a:fillRect/>
          </a:stretch>
        </p:blipFill>
        <p:spPr>
          <a:xfrm>
            <a:off x="952945" y="5715000"/>
            <a:ext cx="2465738" cy="534761"/>
          </a:xfrm>
          <a:prstGeom prst="rect">
            <a:avLst/>
          </a:prstGeom>
        </p:spPr>
      </p:pic>
      <p:pic>
        <p:nvPicPr>
          <p:cNvPr id="8" name="object 8"/>
          <p:cNvPicPr/>
          <p:nvPr/>
        </p:nvPicPr>
        <p:blipFill>
          <a:blip r:embed="rId5" cstate="print"/>
          <a:stretch>
            <a:fillRect/>
          </a:stretch>
        </p:blipFill>
        <p:spPr>
          <a:xfrm>
            <a:off x="3879843" y="5422612"/>
            <a:ext cx="4532393" cy="827149"/>
          </a:xfrm>
          <a:prstGeom prst="rect">
            <a:avLst/>
          </a:prstGeom>
        </p:spPr>
      </p:pic>
      <p:pic>
        <p:nvPicPr>
          <p:cNvPr id="9" name="object 9"/>
          <p:cNvPicPr/>
          <p:nvPr/>
        </p:nvPicPr>
        <p:blipFill>
          <a:blip r:embed="rId6" cstate="print"/>
          <a:stretch>
            <a:fillRect/>
          </a:stretch>
        </p:blipFill>
        <p:spPr>
          <a:xfrm>
            <a:off x="715506" y="2506380"/>
            <a:ext cx="7992123" cy="534762"/>
          </a:xfrm>
          <a:prstGeom prst="rect">
            <a:avLst/>
          </a:prstGeom>
        </p:spPr>
      </p:pic>
      <p:pic>
        <p:nvPicPr>
          <p:cNvPr id="10" name="object 10"/>
          <p:cNvPicPr/>
          <p:nvPr/>
        </p:nvPicPr>
        <p:blipFill>
          <a:blip r:embed="rId7" cstate="print"/>
          <a:stretch>
            <a:fillRect/>
          </a:stretch>
        </p:blipFill>
        <p:spPr>
          <a:xfrm>
            <a:off x="742876" y="3103653"/>
            <a:ext cx="3395096" cy="53476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AD5B0-E276-8253-76B0-6B624B97F9BD}"/>
              </a:ext>
            </a:extLst>
          </p:cNvPr>
          <p:cNvSpPr>
            <a:spLocks noGrp="1"/>
          </p:cNvSpPr>
          <p:nvPr>
            <p:ph type="title"/>
          </p:nvPr>
        </p:nvSpPr>
        <p:spPr>
          <a:xfrm>
            <a:off x="1371600" y="914400"/>
            <a:ext cx="7462520" cy="677108"/>
          </a:xfrm>
        </p:spPr>
        <p:txBody>
          <a:bodyPr/>
          <a:lstStyle/>
          <a:p>
            <a:r>
              <a:rPr lang="en-US" dirty="0"/>
              <a:t>Geometric distance </a:t>
            </a:r>
          </a:p>
        </p:txBody>
      </p:sp>
      <p:sp>
        <p:nvSpPr>
          <p:cNvPr id="3" name="Text Placeholder 2">
            <a:extLst>
              <a:ext uri="{FF2B5EF4-FFF2-40B4-BE49-F238E27FC236}">
                <a16:creationId xmlns:a16="http://schemas.microsoft.com/office/drawing/2014/main" id="{EE718299-A8BA-C896-A81F-31F8C49BA1F3}"/>
              </a:ext>
            </a:extLst>
          </p:cNvPr>
          <p:cNvSpPr>
            <a:spLocks noGrp="1"/>
          </p:cNvSpPr>
          <p:nvPr>
            <p:ph type="body" idx="1"/>
          </p:nvPr>
        </p:nvSpPr>
        <p:spPr>
          <a:xfrm>
            <a:off x="228600" y="2133600"/>
            <a:ext cx="8686800" cy="4038600"/>
          </a:xfrm>
        </p:spPr>
        <p:txBody>
          <a:bodyPr/>
          <a:lstStyle/>
          <a:p>
            <a:r>
              <a:rPr lang="en-IN" sz="2800" dirty="0"/>
              <a:t>This section describe ways minimize a geometric image distance.</a:t>
            </a:r>
          </a:p>
          <a:p>
            <a:endParaRPr lang="en-IN" sz="2800" dirty="0"/>
          </a:p>
          <a:p>
            <a:pPr marL="514350" indent="-514350">
              <a:buAutoNum type="arabicPeriod"/>
            </a:pPr>
            <a:r>
              <a:rPr lang="en-IN" sz="2800" dirty="0"/>
              <a:t>Parametrization of rank-2 matrices: </a:t>
            </a:r>
          </a:p>
          <a:p>
            <a:endParaRPr lang="en-IN" sz="2400" dirty="0"/>
          </a:p>
          <a:p>
            <a:r>
              <a:rPr lang="en-IN" sz="2400" dirty="0"/>
              <a:t>The non-linear minimization of the geometric distance cost functions requires a parametrization of the fundamental matrix which enforces the rank 2 property of the matrix.</a:t>
            </a:r>
            <a:endParaRPr lang="en-US" sz="2400" dirty="0"/>
          </a:p>
        </p:txBody>
      </p:sp>
    </p:spTree>
    <p:extLst>
      <p:ext uri="{BB962C8B-B14F-4D97-AF65-F5344CB8AC3E}">
        <p14:creationId xmlns:p14="http://schemas.microsoft.com/office/powerpoint/2010/main" val="2837279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6CA711-89B7-A5CC-BAF3-7F31B5D29D2E}"/>
              </a:ext>
            </a:extLst>
          </p:cNvPr>
          <p:cNvSpPr>
            <a:spLocks noGrp="1"/>
          </p:cNvSpPr>
          <p:nvPr>
            <p:ph type="body" idx="1"/>
          </p:nvPr>
        </p:nvSpPr>
        <p:spPr>
          <a:xfrm>
            <a:off x="228600" y="1945726"/>
            <a:ext cx="8444545" cy="5539978"/>
          </a:xfrm>
        </p:spPr>
        <p:txBody>
          <a:bodyPr/>
          <a:lstStyle/>
          <a:p>
            <a:pPr algn="l"/>
            <a:r>
              <a:rPr lang="en-IN" sz="2000" b="0" i="0" dirty="0">
                <a:effectLst/>
                <a:latin typeface="Google Sans"/>
              </a:rPr>
              <a:t>There are a number of ways to parametrize the fundamental matrix. </a:t>
            </a:r>
          </a:p>
          <a:p>
            <a:pPr algn="l"/>
            <a:endParaRPr lang="en-IN" sz="2000" dirty="0">
              <a:latin typeface="Google Sans"/>
            </a:endParaRPr>
          </a:p>
          <a:p>
            <a:pPr algn="l"/>
            <a:r>
              <a:rPr lang="en-IN" sz="2000" b="0" i="0" dirty="0">
                <a:effectLst/>
                <a:latin typeface="Google Sans"/>
              </a:rPr>
              <a:t>One way is to over-parameterize it, which means that we use more parameters than are strictly necessary. This is often done by writing the fundamental matrix as the product of a non-singular matrix and a skew-symmetric matrix.</a:t>
            </a:r>
          </a:p>
          <a:p>
            <a:pPr algn="l"/>
            <a:endParaRPr lang="en-IN" sz="2000" b="0" i="0" dirty="0">
              <a:effectLst/>
              <a:latin typeface="Google Sans"/>
            </a:endParaRPr>
          </a:p>
          <a:p>
            <a:pPr algn="l"/>
            <a:r>
              <a:rPr lang="en-IN" sz="2000" b="0" i="0" dirty="0">
                <a:effectLst/>
                <a:latin typeface="Google Sans"/>
              </a:rPr>
              <a:t>Another way to parametrize the fundamental matrix is to use the </a:t>
            </a:r>
            <a:r>
              <a:rPr lang="en-IN" sz="2000" b="0" i="0" dirty="0" err="1">
                <a:effectLst/>
                <a:latin typeface="Google Sans"/>
              </a:rPr>
              <a:t>epipolar</a:t>
            </a:r>
            <a:r>
              <a:rPr lang="en-IN" sz="2000" b="0" i="0" dirty="0">
                <a:effectLst/>
                <a:latin typeface="Google Sans"/>
              </a:rPr>
              <a:t> parametrization. This parametrization specifies the first two columns of the fundamental matrix, along with two multipliers </a:t>
            </a:r>
            <a:r>
              <a:rPr lang="el-GR" sz="2000" b="0" i="0" dirty="0">
                <a:effectLst/>
                <a:latin typeface="Google Sans"/>
              </a:rPr>
              <a:t>α </a:t>
            </a:r>
            <a:r>
              <a:rPr lang="en-IN" sz="2000" b="0" i="0" dirty="0">
                <a:effectLst/>
                <a:latin typeface="Google Sans"/>
              </a:rPr>
              <a:t>and </a:t>
            </a:r>
            <a:r>
              <a:rPr lang="el-GR" sz="2000" b="0" i="0" dirty="0">
                <a:effectLst/>
                <a:latin typeface="Google Sans"/>
              </a:rPr>
              <a:t>β </a:t>
            </a:r>
            <a:r>
              <a:rPr lang="en-IN" sz="2000" b="0" i="0" dirty="0">
                <a:effectLst/>
                <a:latin typeface="Google Sans"/>
              </a:rPr>
              <a:t>such that the third column can be written as a linear combination of the first two columns.</a:t>
            </a:r>
          </a:p>
          <a:p>
            <a:pPr algn="l"/>
            <a:endParaRPr lang="en-IN" sz="2000" dirty="0">
              <a:latin typeface="Google Sans"/>
            </a:endParaRPr>
          </a:p>
          <a:p>
            <a:endParaRPr lang="en-US" sz="2000" dirty="0"/>
          </a:p>
        </p:txBody>
      </p:sp>
    </p:spTree>
    <p:extLst>
      <p:ext uri="{BB962C8B-B14F-4D97-AF65-F5344CB8AC3E}">
        <p14:creationId xmlns:p14="http://schemas.microsoft.com/office/powerpoint/2010/main" val="1222553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A968AB-8C82-7AE3-0065-57549496D0C1}"/>
              </a:ext>
            </a:extLst>
          </p:cNvPr>
          <p:cNvSpPr>
            <a:spLocks noGrp="1"/>
          </p:cNvSpPr>
          <p:nvPr>
            <p:ph type="body" idx="1"/>
          </p:nvPr>
        </p:nvSpPr>
        <p:spPr>
          <a:xfrm>
            <a:off x="228600" y="1945726"/>
            <a:ext cx="8686800" cy="4431983"/>
          </a:xfrm>
        </p:spPr>
        <p:txBody>
          <a:bodyPr/>
          <a:lstStyle/>
          <a:p>
            <a:pPr algn="l"/>
            <a:endParaRPr lang="en-IN" sz="3200" b="0" i="0" dirty="0">
              <a:effectLst/>
              <a:latin typeface="Google Sans"/>
            </a:endParaRPr>
          </a:p>
          <a:p>
            <a:pPr algn="l"/>
            <a:r>
              <a:rPr lang="en-IN" sz="3200" b="0" i="0" dirty="0">
                <a:effectLst/>
                <a:latin typeface="Google Sans"/>
              </a:rPr>
              <a:t>Finally, the both </a:t>
            </a:r>
            <a:r>
              <a:rPr lang="en-IN" sz="3200" b="0" i="0" dirty="0" err="1">
                <a:effectLst/>
                <a:latin typeface="Google Sans"/>
              </a:rPr>
              <a:t>epipoles</a:t>
            </a:r>
            <a:r>
              <a:rPr lang="en-IN" sz="3200" b="0" i="0" dirty="0">
                <a:effectLst/>
                <a:latin typeface="Google Sans"/>
              </a:rPr>
              <a:t> as parameters parametrization specifies both </a:t>
            </a:r>
            <a:r>
              <a:rPr lang="en-IN" sz="3200" b="0" i="0" dirty="0" err="1">
                <a:effectLst/>
                <a:latin typeface="Google Sans"/>
              </a:rPr>
              <a:t>epipoles</a:t>
            </a:r>
            <a:r>
              <a:rPr lang="en-IN" sz="3200" b="0" i="0" dirty="0">
                <a:effectLst/>
                <a:latin typeface="Google Sans"/>
              </a:rPr>
              <a:t> as parameters. This parametrization is more general than the </a:t>
            </a:r>
            <a:r>
              <a:rPr lang="en-IN" sz="3200" b="0" i="0" dirty="0" err="1">
                <a:effectLst/>
                <a:latin typeface="Google Sans"/>
              </a:rPr>
              <a:t>epipolar</a:t>
            </a:r>
            <a:r>
              <a:rPr lang="en-IN" sz="3200" b="0" i="0" dirty="0">
                <a:effectLst/>
                <a:latin typeface="Google Sans"/>
              </a:rPr>
              <a:t> parametrization, but it is also more complex.</a:t>
            </a:r>
          </a:p>
          <a:p>
            <a:endParaRPr lang="en-US" dirty="0"/>
          </a:p>
        </p:txBody>
      </p:sp>
    </p:spTree>
    <p:extLst>
      <p:ext uri="{BB962C8B-B14F-4D97-AF65-F5344CB8AC3E}">
        <p14:creationId xmlns:p14="http://schemas.microsoft.com/office/powerpoint/2010/main" val="2988356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a:extLst>
              <a:ext uri="{FF2B5EF4-FFF2-40B4-BE49-F238E27FC236}">
                <a16:creationId xmlns:a16="http://schemas.microsoft.com/office/drawing/2014/main" id="{3AEED272-4D58-269B-0D8B-EC55BA7FBCD4}"/>
              </a:ext>
            </a:extLst>
          </p:cNvPr>
          <p:cNvSpPr>
            <a:spLocks noGrp="1" noChangeArrowheads="1"/>
          </p:cNvSpPr>
          <p:nvPr>
            <p:ph type="title"/>
          </p:nvPr>
        </p:nvSpPr>
        <p:spPr/>
        <p:txBody>
          <a:bodyPr/>
          <a:lstStyle/>
          <a:p>
            <a:r>
              <a:rPr lang="en-US" altLang="en-US"/>
              <a:t>Epipolar geometry</a:t>
            </a:r>
          </a:p>
        </p:txBody>
      </p:sp>
      <p:pic>
        <p:nvPicPr>
          <p:cNvPr id="74754" name="Picture 4" descr="fig8">
            <a:extLst>
              <a:ext uri="{FF2B5EF4-FFF2-40B4-BE49-F238E27FC236}">
                <a16:creationId xmlns:a16="http://schemas.microsoft.com/office/drawing/2014/main" id="{9A9A14CD-E15F-2DE8-6766-0FB27660699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62388" y="2057400"/>
            <a:ext cx="4772025"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9BBDFBAD-A9F8-F03F-0430-ECA4B8F68896}"/>
              </a:ext>
            </a:extLst>
          </p:cNvPr>
          <p:cNvSpPr txBox="1"/>
          <p:nvPr/>
        </p:nvSpPr>
        <p:spPr>
          <a:xfrm>
            <a:off x="609600" y="2057400"/>
            <a:ext cx="3657600" cy="1384300"/>
          </a:xfrm>
          <a:prstGeom prst="rect">
            <a:avLst/>
          </a:prstGeom>
          <a:noFill/>
        </p:spPr>
        <p:txBody>
          <a:bodyPr>
            <a:spAutoFit/>
          </a:bodyPr>
          <a:lstStyle/>
          <a:p>
            <a:pPr>
              <a:defRPr/>
            </a:pPr>
            <a:r>
              <a:rPr lang="en-US" dirty="0">
                <a:latin typeface="Tahoma" charset="0"/>
              </a:rPr>
              <a:t>Corresponding point of </a:t>
            </a:r>
            <a:r>
              <a:rPr lang="en-US" dirty="0">
                <a:latin typeface="+mj-lt"/>
                <a:ea typeface="Times New Roman" charset="0"/>
                <a:cs typeface="Times New Roman" charset="0"/>
              </a:rPr>
              <a:t>x</a:t>
            </a:r>
            <a:r>
              <a:rPr lang="en-US" dirty="0">
                <a:latin typeface="Tahoma" charset="0"/>
              </a:rPr>
              <a:t> in the right image lies on l’. </a:t>
            </a:r>
          </a:p>
        </p:txBody>
      </p:sp>
      <p:cxnSp>
        <p:nvCxnSpPr>
          <p:cNvPr id="6" name="Curved Connector 5">
            <a:extLst>
              <a:ext uri="{FF2B5EF4-FFF2-40B4-BE49-F238E27FC236}">
                <a16:creationId xmlns:a16="http://schemas.microsoft.com/office/drawing/2014/main" id="{13F131B7-3D6C-3807-53C3-9B8B869630A2}"/>
              </a:ext>
            </a:extLst>
          </p:cNvPr>
          <p:cNvCxnSpPr>
            <a:cxnSpLocks noChangeShapeType="1"/>
          </p:cNvCxnSpPr>
          <p:nvPr/>
        </p:nvCxnSpPr>
        <p:spPr bwMode="auto">
          <a:xfrm>
            <a:off x="4724400" y="4600575"/>
            <a:ext cx="2743200" cy="304800"/>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4757" name="TextBox 6">
            <a:extLst>
              <a:ext uri="{FF2B5EF4-FFF2-40B4-BE49-F238E27FC236}">
                <a16:creationId xmlns:a16="http://schemas.microsoft.com/office/drawing/2014/main" id="{26359CD2-0F11-A485-0484-D7AD28993F7D}"/>
              </a:ext>
            </a:extLst>
          </p:cNvPr>
          <p:cNvSpPr txBox="1">
            <a:spLocks noChangeArrowheads="1"/>
          </p:cNvSpPr>
          <p:nvPr/>
        </p:nvSpPr>
        <p:spPr bwMode="auto">
          <a:xfrm>
            <a:off x="152400" y="6124575"/>
            <a:ext cx="67818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000"/>
              <a:t>From Hartley and Zisserman, “Multiple view geometry in computer vision”, Cambridge Univ. Press (2000)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0739" y="272605"/>
            <a:ext cx="4711700" cy="1369695"/>
          </a:xfrm>
          <a:prstGeom prst="rect">
            <a:avLst/>
          </a:prstGeom>
        </p:spPr>
        <p:txBody>
          <a:bodyPr vert="horz" wrap="square" lIns="0" tIns="9525" rIns="0" bIns="0" rtlCol="0">
            <a:spAutoFit/>
          </a:bodyPr>
          <a:lstStyle/>
          <a:p>
            <a:pPr marL="12700" marR="5080">
              <a:lnSpc>
                <a:spcPct val="100400"/>
              </a:lnSpc>
              <a:spcBef>
                <a:spcPts val="75"/>
              </a:spcBef>
            </a:pPr>
            <a:r>
              <a:rPr spc="-5" dirty="0"/>
              <a:t>Parametric </a:t>
            </a:r>
            <a:r>
              <a:rPr dirty="0"/>
              <a:t> </a:t>
            </a:r>
            <a:r>
              <a:rPr spc="-5" dirty="0"/>
              <a:t>representation</a:t>
            </a:r>
            <a:r>
              <a:rPr spc="-35" dirty="0"/>
              <a:t> </a:t>
            </a:r>
            <a:r>
              <a:rPr spc="-5" dirty="0"/>
              <a:t>of</a:t>
            </a:r>
            <a:r>
              <a:rPr spc="-35" dirty="0"/>
              <a:t> </a:t>
            </a:r>
            <a:r>
              <a:rPr dirty="0"/>
              <a:t>F</a:t>
            </a:r>
          </a:p>
        </p:txBody>
      </p:sp>
      <p:grpSp>
        <p:nvGrpSpPr>
          <p:cNvPr id="3" name="object 3"/>
          <p:cNvGrpSpPr/>
          <p:nvPr/>
        </p:nvGrpSpPr>
        <p:grpSpPr>
          <a:xfrm>
            <a:off x="6667500" y="69850"/>
            <a:ext cx="2199005" cy="1563370"/>
            <a:chOff x="6667500" y="69850"/>
            <a:chExt cx="2199005" cy="1563370"/>
          </a:xfrm>
        </p:grpSpPr>
        <p:sp>
          <p:nvSpPr>
            <p:cNvPr id="4" name="object 4"/>
            <p:cNvSpPr/>
            <p:nvPr/>
          </p:nvSpPr>
          <p:spPr>
            <a:xfrm>
              <a:off x="7134225" y="73025"/>
              <a:ext cx="1727200" cy="584200"/>
            </a:xfrm>
            <a:custGeom>
              <a:avLst/>
              <a:gdLst/>
              <a:ahLst/>
              <a:cxnLst/>
              <a:rect l="l" t="t" r="r" b="b"/>
              <a:pathLst>
                <a:path w="1727200" h="584200">
                  <a:moveTo>
                    <a:pt x="0" y="584200"/>
                  </a:moveTo>
                  <a:lnTo>
                    <a:pt x="146050" y="0"/>
                  </a:lnTo>
                  <a:lnTo>
                    <a:pt x="1727200" y="0"/>
                  </a:lnTo>
                  <a:lnTo>
                    <a:pt x="1581151" y="584200"/>
                  </a:lnTo>
                  <a:lnTo>
                    <a:pt x="0" y="584200"/>
                  </a:lnTo>
                  <a:close/>
                </a:path>
              </a:pathLst>
            </a:custGeom>
            <a:ln w="6350">
              <a:solidFill>
                <a:srgbClr val="000000"/>
              </a:solidFill>
            </a:ln>
          </p:spPr>
          <p:txBody>
            <a:bodyPr wrap="square" lIns="0" tIns="0" rIns="0" bIns="0" rtlCol="0"/>
            <a:lstStyle/>
            <a:p>
              <a:endParaRPr/>
            </a:p>
          </p:txBody>
        </p:sp>
        <p:sp>
          <p:nvSpPr>
            <p:cNvPr id="5" name="object 5"/>
            <p:cNvSpPr/>
            <p:nvPr/>
          </p:nvSpPr>
          <p:spPr>
            <a:xfrm>
              <a:off x="6670675" y="835025"/>
              <a:ext cx="1120775" cy="499109"/>
            </a:xfrm>
            <a:custGeom>
              <a:avLst/>
              <a:gdLst/>
              <a:ahLst/>
              <a:cxnLst/>
              <a:rect l="l" t="t" r="r" b="b"/>
              <a:pathLst>
                <a:path w="1120775" h="499109">
                  <a:moveTo>
                    <a:pt x="0" y="0"/>
                  </a:moveTo>
                  <a:lnTo>
                    <a:pt x="0" y="498704"/>
                  </a:lnTo>
                </a:path>
                <a:path w="1120775" h="499109">
                  <a:moveTo>
                    <a:pt x="0" y="0"/>
                  </a:moveTo>
                  <a:lnTo>
                    <a:pt x="1120633" y="234684"/>
                  </a:lnTo>
                </a:path>
              </a:pathLst>
            </a:custGeom>
            <a:ln w="6350">
              <a:solidFill>
                <a:srgbClr val="000000"/>
              </a:solidFill>
            </a:ln>
          </p:spPr>
          <p:txBody>
            <a:bodyPr wrap="square" lIns="0" tIns="0" rIns="0" bIns="0" rtlCol="0"/>
            <a:lstStyle/>
            <a:p>
              <a:endParaRPr/>
            </a:p>
          </p:txBody>
        </p:sp>
        <p:sp>
          <p:nvSpPr>
            <p:cNvPr id="6" name="object 6"/>
            <p:cNvSpPr/>
            <p:nvPr/>
          </p:nvSpPr>
          <p:spPr>
            <a:xfrm>
              <a:off x="7788275" y="1069975"/>
              <a:ext cx="0" cy="557530"/>
            </a:xfrm>
            <a:custGeom>
              <a:avLst/>
              <a:gdLst/>
              <a:ahLst/>
              <a:cxnLst/>
              <a:rect l="l" t="t" r="r" b="b"/>
              <a:pathLst>
                <a:path h="557530">
                  <a:moveTo>
                    <a:pt x="0" y="0"/>
                  </a:moveTo>
                  <a:lnTo>
                    <a:pt x="0" y="557375"/>
                  </a:lnTo>
                </a:path>
              </a:pathLst>
            </a:custGeom>
            <a:ln w="6350">
              <a:solidFill>
                <a:srgbClr val="000000"/>
              </a:solidFill>
            </a:ln>
          </p:spPr>
          <p:txBody>
            <a:bodyPr wrap="square" lIns="0" tIns="0" rIns="0" bIns="0" rtlCol="0"/>
            <a:lstStyle/>
            <a:p>
              <a:endParaRPr/>
            </a:p>
          </p:txBody>
        </p:sp>
        <p:sp>
          <p:nvSpPr>
            <p:cNvPr id="7" name="object 7"/>
            <p:cNvSpPr/>
            <p:nvPr/>
          </p:nvSpPr>
          <p:spPr>
            <a:xfrm>
              <a:off x="6670675" y="1336675"/>
              <a:ext cx="1120775" cy="293370"/>
            </a:xfrm>
            <a:custGeom>
              <a:avLst/>
              <a:gdLst/>
              <a:ahLst/>
              <a:cxnLst/>
              <a:rect l="l" t="t" r="r" b="b"/>
              <a:pathLst>
                <a:path w="1120775" h="293369">
                  <a:moveTo>
                    <a:pt x="0" y="0"/>
                  </a:moveTo>
                  <a:lnTo>
                    <a:pt x="1120633" y="293355"/>
                  </a:lnTo>
                </a:path>
              </a:pathLst>
            </a:custGeom>
            <a:ln w="6350">
              <a:solidFill>
                <a:srgbClr val="000000"/>
              </a:solidFill>
            </a:ln>
          </p:spPr>
          <p:txBody>
            <a:bodyPr wrap="square" lIns="0" tIns="0" rIns="0" bIns="0" rtlCol="0"/>
            <a:lstStyle/>
            <a:p>
              <a:endParaRPr/>
            </a:p>
          </p:txBody>
        </p:sp>
        <p:sp>
          <p:nvSpPr>
            <p:cNvPr id="8" name="object 8"/>
            <p:cNvSpPr/>
            <p:nvPr/>
          </p:nvSpPr>
          <p:spPr>
            <a:xfrm>
              <a:off x="7362825" y="396875"/>
              <a:ext cx="503555" cy="528320"/>
            </a:xfrm>
            <a:custGeom>
              <a:avLst/>
              <a:gdLst/>
              <a:ahLst/>
              <a:cxnLst/>
              <a:rect l="l" t="t" r="r" b="b"/>
              <a:pathLst>
                <a:path w="503554" h="528319">
                  <a:moveTo>
                    <a:pt x="503228" y="0"/>
                  </a:moveTo>
                  <a:lnTo>
                    <a:pt x="0" y="528040"/>
                  </a:lnTo>
                </a:path>
              </a:pathLst>
            </a:custGeom>
            <a:ln w="6350">
              <a:solidFill>
                <a:srgbClr val="000000"/>
              </a:solidFill>
            </a:ln>
          </p:spPr>
          <p:txBody>
            <a:bodyPr wrap="square" lIns="0" tIns="0" rIns="0" bIns="0" rtlCol="0"/>
            <a:lstStyle/>
            <a:p>
              <a:endParaRPr/>
            </a:p>
          </p:txBody>
        </p:sp>
        <p:sp>
          <p:nvSpPr>
            <p:cNvPr id="9" name="object 9"/>
            <p:cNvSpPr/>
            <p:nvPr/>
          </p:nvSpPr>
          <p:spPr>
            <a:xfrm>
              <a:off x="6835775" y="1158875"/>
              <a:ext cx="369570" cy="410845"/>
            </a:xfrm>
            <a:custGeom>
              <a:avLst/>
              <a:gdLst/>
              <a:ahLst/>
              <a:cxnLst/>
              <a:rect l="l" t="t" r="r" b="b"/>
              <a:pathLst>
                <a:path w="369570" h="410844">
                  <a:moveTo>
                    <a:pt x="369230" y="0"/>
                  </a:moveTo>
                  <a:lnTo>
                    <a:pt x="0" y="410698"/>
                  </a:lnTo>
                </a:path>
              </a:pathLst>
            </a:custGeom>
            <a:ln w="6350">
              <a:solidFill>
                <a:srgbClr val="000000"/>
              </a:solidFill>
            </a:ln>
          </p:spPr>
          <p:txBody>
            <a:bodyPr wrap="square" lIns="0" tIns="0" rIns="0" bIns="0" rtlCol="0"/>
            <a:lstStyle/>
            <a:p>
              <a:endParaRPr/>
            </a:p>
          </p:txBody>
        </p:sp>
        <p:sp>
          <p:nvSpPr>
            <p:cNvPr id="10" name="object 10"/>
            <p:cNvSpPr/>
            <p:nvPr/>
          </p:nvSpPr>
          <p:spPr>
            <a:xfrm>
              <a:off x="8112125" y="1127125"/>
              <a:ext cx="0" cy="499109"/>
            </a:xfrm>
            <a:custGeom>
              <a:avLst/>
              <a:gdLst/>
              <a:ahLst/>
              <a:cxnLst/>
              <a:rect l="l" t="t" r="r" b="b"/>
              <a:pathLst>
                <a:path h="499110">
                  <a:moveTo>
                    <a:pt x="0" y="0"/>
                  </a:moveTo>
                  <a:lnTo>
                    <a:pt x="0" y="498704"/>
                  </a:lnTo>
                </a:path>
              </a:pathLst>
            </a:custGeom>
            <a:ln w="6350">
              <a:solidFill>
                <a:srgbClr val="000000"/>
              </a:solidFill>
            </a:ln>
          </p:spPr>
          <p:txBody>
            <a:bodyPr wrap="square" lIns="0" tIns="0" rIns="0" bIns="0" rtlCol="0"/>
            <a:lstStyle/>
            <a:p>
              <a:endParaRPr/>
            </a:p>
          </p:txBody>
        </p:sp>
        <p:sp>
          <p:nvSpPr>
            <p:cNvPr id="11" name="object 11"/>
            <p:cNvSpPr/>
            <p:nvPr/>
          </p:nvSpPr>
          <p:spPr>
            <a:xfrm>
              <a:off x="8093075" y="835024"/>
              <a:ext cx="770255" cy="308610"/>
            </a:xfrm>
            <a:custGeom>
              <a:avLst/>
              <a:gdLst/>
              <a:ahLst/>
              <a:cxnLst/>
              <a:rect l="l" t="t" r="r" b="b"/>
              <a:pathLst>
                <a:path w="770254" h="308609">
                  <a:moveTo>
                    <a:pt x="0" y="308023"/>
                  </a:moveTo>
                  <a:lnTo>
                    <a:pt x="769913" y="0"/>
                  </a:lnTo>
                </a:path>
              </a:pathLst>
            </a:custGeom>
            <a:ln w="6350">
              <a:solidFill>
                <a:srgbClr val="000000"/>
              </a:solidFill>
            </a:ln>
          </p:spPr>
          <p:txBody>
            <a:bodyPr wrap="square" lIns="0" tIns="0" rIns="0" bIns="0" rtlCol="0"/>
            <a:lstStyle/>
            <a:p>
              <a:endParaRPr/>
            </a:p>
          </p:txBody>
        </p:sp>
        <p:sp>
          <p:nvSpPr>
            <p:cNvPr id="12" name="object 12"/>
            <p:cNvSpPr/>
            <p:nvPr/>
          </p:nvSpPr>
          <p:spPr>
            <a:xfrm>
              <a:off x="8861425" y="835025"/>
              <a:ext cx="0" cy="499109"/>
            </a:xfrm>
            <a:custGeom>
              <a:avLst/>
              <a:gdLst/>
              <a:ahLst/>
              <a:cxnLst/>
              <a:rect l="l" t="t" r="r" b="b"/>
              <a:pathLst>
                <a:path h="499109">
                  <a:moveTo>
                    <a:pt x="0" y="0"/>
                  </a:moveTo>
                  <a:lnTo>
                    <a:pt x="0" y="498704"/>
                  </a:lnTo>
                </a:path>
              </a:pathLst>
            </a:custGeom>
            <a:ln w="6350">
              <a:solidFill>
                <a:srgbClr val="000000"/>
              </a:solidFill>
            </a:ln>
          </p:spPr>
          <p:txBody>
            <a:bodyPr wrap="square" lIns="0" tIns="0" rIns="0" bIns="0" rtlCol="0"/>
            <a:lstStyle/>
            <a:p>
              <a:endParaRPr/>
            </a:p>
          </p:txBody>
        </p:sp>
        <p:sp>
          <p:nvSpPr>
            <p:cNvPr id="13" name="object 13"/>
            <p:cNvSpPr/>
            <p:nvPr/>
          </p:nvSpPr>
          <p:spPr>
            <a:xfrm>
              <a:off x="8093075" y="1336675"/>
              <a:ext cx="770255" cy="293370"/>
            </a:xfrm>
            <a:custGeom>
              <a:avLst/>
              <a:gdLst/>
              <a:ahLst/>
              <a:cxnLst/>
              <a:rect l="l" t="t" r="r" b="b"/>
              <a:pathLst>
                <a:path w="770254" h="293369">
                  <a:moveTo>
                    <a:pt x="0" y="293355"/>
                  </a:moveTo>
                  <a:lnTo>
                    <a:pt x="769913" y="0"/>
                  </a:lnTo>
                </a:path>
              </a:pathLst>
            </a:custGeom>
            <a:ln w="6350">
              <a:solidFill>
                <a:srgbClr val="000000"/>
              </a:solidFill>
            </a:ln>
          </p:spPr>
          <p:txBody>
            <a:bodyPr wrap="square" lIns="0" tIns="0" rIns="0" bIns="0" rtlCol="0"/>
            <a:lstStyle/>
            <a:p>
              <a:endParaRPr/>
            </a:p>
          </p:txBody>
        </p:sp>
        <p:sp>
          <p:nvSpPr>
            <p:cNvPr id="14" name="object 14"/>
            <p:cNvSpPr/>
            <p:nvPr/>
          </p:nvSpPr>
          <p:spPr>
            <a:xfrm>
              <a:off x="7864475" y="396875"/>
              <a:ext cx="503555" cy="616585"/>
            </a:xfrm>
            <a:custGeom>
              <a:avLst/>
              <a:gdLst/>
              <a:ahLst/>
              <a:cxnLst/>
              <a:rect l="l" t="t" r="r" b="b"/>
              <a:pathLst>
                <a:path w="503554" h="616585">
                  <a:moveTo>
                    <a:pt x="0" y="0"/>
                  </a:moveTo>
                  <a:lnTo>
                    <a:pt x="503228" y="616047"/>
                  </a:lnTo>
                </a:path>
              </a:pathLst>
            </a:custGeom>
            <a:ln w="6350">
              <a:solidFill>
                <a:srgbClr val="000000"/>
              </a:solidFill>
            </a:ln>
          </p:spPr>
          <p:txBody>
            <a:bodyPr wrap="square" lIns="0" tIns="0" rIns="0" bIns="0" rtlCol="0"/>
            <a:lstStyle/>
            <a:p>
              <a:endParaRPr/>
            </a:p>
          </p:txBody>
        </p:sp>
        <p:sp>
          <p:nvSpPr>
            <p:cNvPr id="15" name="object 15"/>
            <p:cNvSpPr/>
            <p:nvPr/>
          </p:nvSpPr>
          <p:spPr>
            <a:xfrm>
              <a:off x="8461375" y="1158875"/>
              <a:ext cx="283210" cy="352425"/>
            </a:xfrm>
            <a:custGeom>
              <a:avLst/>
              <a:gdLst/>
              <a:ahLst/>
              <a:cxnLst/>
              <a:rect l="l" t="t" r="r" b="b"/>
              <a:pathLst>
                <a:path w="283209" h="352425">
                  <a:moveTo>
                    <a:pt x="0" y="0"/>
                  </a:moveTo>
                  <a:lnTo>
                    <a:pt x="283066" y="352027"/>
                  </a:lnTo>
                </a:path>
              </a:pathLst>
            </a:custGeom>
            <a:ln w="6350">
              <a:solidFill>
                <a:srgbClr val="000000"/>
              </a:solidFill>
            </a:ln>
          </p:spPr>
          <p:txBody>
            <a:bodyPr wrap="square" lIns="0" tIns="0" rIns="0" bIns="0" rtlCol="0"/>
            <a:lstStyle/>
            <a:p>
              <a:endParaRPr/>
            </a:p>
          </p:txBody>
        </p:sp>
        <p:sp>
          <p:nvSpPr>
            <p:cNvPr id="16" name="object 16"/>
            <p:cNvSpPr/>
            <p:nvPr/>
          </p:nvSpPr>
          <p:spPr>
            <a:xfrm>
              <a:off x="6835775" y="1577975"/>
              <a:ext cx="872490" cy="7620"/>
            </a:xfrm>
            <a:custGeom>
              <a:avLst/>
              <a:gdLst/>
              <a:ahLst/>
              <a:cxnLst/>
              <a:rect l="l" t="t" r="r" b="b"/>
              <a:pathLst>
                <a:path w="872490" h="7619">
                  <a:moveTo>
                    <a:pt x="0" y="0"/>
                  </a:moveTo>
                  <a:lnTo>
                    <a:pt x="872459" y="7334"/>
                  </a:lnTo>
                </a:path>
              </a:pathLst>
            </a:custGeom>
            <a:ln w="6350">
              <a:solidFill>
                <a:srgbClr val="000000"/>
              </a:solidFill>
            </a:ln>
          </p:spPr>
          <p:txBody>
            <a:bodyPr wrap="square" lIns="0" tIns="0" rIns="0" bIns="0" rtlCol="0"/>
            <a:lstStyle/>
            <a:p>
              <a:endParaRPr/>
            </a:p>
          </p:txBody>
        </p:sp>
        <p:sp>
          <p:nvSpPr>
            <p:cNvPr id="17" name="object 17"/>
            <p:cNvSpPr/>
            <p:nvPr/>
          </p:nvSpPr>
          <p:spPr>
            <a:xfrm>
              <a:off x="7788275" y="1565274"/>
              <a:ext cx="323215" cy="3175"/>
            </a:xfrm>
            <a:custGeom>
              <a:avLst/>
              <a:gdLst/>
              <a:ahLst/>
              <a:cxnLst/>
              <a:rect l="l" t="t" r="r" b="b"/>
              <a:pathLst>
                <a:path w="323215" h="3175">
                  <a:moveTo>
                    <a:pt x="0" y="3056"/>
                  </a:moveTo>
                  <a:lnTo>
                    <a:pt x="322653" y="0"/>
                  </a:lnTo>
                </a:path>
              </a:pathLst>
            </a:custGeom>
            <a:ln w="6350">
              <a:solidFill>
                <a:srgbClr val="000000"/>
              </a:solidFill>
            </a:ln>
          </p:spPr>
          <p:txBody>
            <a:bodyPr wrap="square" lIns="0" tIns="0" rIns="0" bIns="0" rtlCol="0"/>
            <a:lstStyle/>
            <a:p>
              <a:endParaRPr/>
            </a:p>
          </p:txBody>
        </p:sp>
        <p:sp>
          <p:nvSpPr>
            <p:cNvPr id="18" name="object 18"/>
            <p:cNvSpPr/>
            <p:nvPr/>
          </p:nvSpPr>
          <p:spPr>
            <a:xfrm>
              <a:off x="8181975" y="1508124"/>
              <a:ext cx="566420" cy="55880"/>
            </a:xfrm>
            <a:custGeom>
              <a:avLst/>
              <a:gdLst/>
              <a:ahLst/>
              <a:cxnLst/>
              <a:rect l="l" t="t" r="r" b="b"/>
              <a:pathLst>
                <a:path w="566420" h="55880">
                  <a:moveTo>
                    <a:pt x="0" y="55615"/>
                  </a:moveTo>
                  <a:lnTo>
                    <a:pt x="566132" y="0"/>
                  </a:lnTo>
                </a:path>
              </a:pathLst>
            </a:custGeom>
            <a:ln w="6350">
              <a:solidFill>
                <a:srgbClr val="000000"/>
              </a:solidFill>
            </a:ln>
          </p:spPr>
          <p:txBody>
            <a:bodyPr wrap="square" lIns="0" tIns="0" rIns="0" bIns="0" rtlCol="0"/>
            <a:lstStyle/>
            <a:p>
              <a:endParaRPr/>
            </a:p>
          </p:txBody>
        </p:sp>
      </p:grpSp>
      <p:sp>
        <p:nvSpPr>
          <p:cNvPr id="19" name="object 19"/>
          <p:cNvSpPr txBox="1"/>
          <p:nvPr/>
        </p:nvSpPr>
        <p:spPr>
          <a:xfrm>
            <a:off x="7982479" y="288846"/>
            <a:ext cx="128905"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Tahoma"/>
                <a:cs typeface="Tahoma"/>
              </a:rPr>
              <a:t>X</a:t>
            </a:r>
            <a:endParaRPr sz="1400">
              <a:latin typeface="Tahoma"/>
              <a:cs typeface="Tahoma"/>
            </a:endParaRPr>
          </a:p>
        </p:txBody>
      </p:sp>
      <p:sp>
        <p:nvSpPr>
          <p:cNvPr id="20" name="object 20"/>
          <p:cNvSpPr txBox="1"/>
          <p:nvPr/>
        </p:nvSpPr>
        <p:spPr>
          <a:xfrm>
            <a:off x="7027815" y="993781"/>
            <a:ext cx="104775" cy="238760"/>
          </a:xfrm>
          <a:prstGeom prst="rect">
            <a:avLst/>
          </a:prstGeom>
        </p:spPr>
        <p:txBody>
          <a:bodyPr vert="horz" wrap="square" lIns="0" tIns="12700" rIns="0" bIns="0" rtlCol="0">
            <a:spAutoFit/>
          </a:bodyPr>
          <a:lstStyle/>
          <a:p>
            <a:pPr marL="12700">
              <a:lnSpc>
                <a:spcPct val="100000"/>
              </a:lnSpc>
              <a:spcBef>
                <a:spcPts val="100"/>
              </a:spcBef>
            </a:pPr>
            <a:r>
              <a:rPr sz="1400" i="1" dirty="0">
                <a:latin typeface="Times New Roman"/>
                <a:cs typeface="Times New Roman"/>
              </a:rPr>
              <a:t>x</a:t>
            </a:r>
            <a:endParaRPr sz="1400">
              <a:latin typeface="Times New Roman"/>
              <a:cs typeface="Times New Roman"/>
            </a:endParaRPr>
          </a:p>
        </p:txBody>
      </p:sp>
      <p:sp>
        <p:nvSpPr>
          <p:cNvPr id="21" name="object 21"/>
          <p:cNvSpPr txBox="1"/>
          <p:nvPr/>
        </p:nvSpPr>
        <p:spPr>
          <a:xfrm>
            <a:off x="8542556" y="1010942"/>
            <a:ext cx="158115" cy="238760"/>
          </a:xfrm>
          <a:prstGeom prst="rect">
            <a:avLst/>
          </a:prstGeom>
        </p:spPr>
        <p:txBody>
          <a:bodyPr vert="horz" wrap="square" lIns="0" tIns="12700" rIns="0" bIns="0" rtlCol="0">
            <a:spAutoFit/>
          </a:bodyPr>
          <a:lstStyle/>
          <a:p>
            <a:pPr marL="12700">
              <a:lnSpc>
                <a:spcPct val="100000"/>
              </a:lnSpc>
              <a:spcBef>
                <a:spcPts val="100"/>
              </a:spcBef>
            </a:pPr>
            <a:r>
              <a:rPr sz="1400" i="1" spc="-25" dirty="0">
                <a:latin typeface="Times New Roman"/>
                <a:cs typeface="Times New Roman"/>
              </a:rPr>
              <a:t>x’</a:t>
            </a:r>
            <a:endParaRPr sz="1400">
              <a:latin typeface="Times New Roman"/>
              <a:cs typeface="Times New Roman"/>
            </a:endParaRPr>
          </a:p>
        </p:txBody>
      </p:sp>
      <p:sp>
        <p:nvSpPr>
          <p:cNvPr id="22" name="object 22"/>
          <p:cNvSpPr txBox="1"/>
          <p:nvPr/>
        </p:nvSpPr>
        <p:spPr>
          <a:xfrm>
            <a:off x="7628683" y="1564393"/>
            <a:ext cx="104775" cy="238760"/>
          </a:xfrm>
          <a:prstGeom prst="rect">
            <a:avLst/>
          </a:prstGeom>
        </p:spPr>
        <p:txBody>
          <a:bodyPr vert="horz" wrap="square" lIns="0" tIns="12700" rIns="0" bIns="0" rtlCol="0">
            <a:spAutoFit/>
          </a:bodyPr>
          <a:lstStyle/>
          <a:p>
            <a:pPr marL="12700">
              <a:lnSpc>
                <a:spcPct val="100000"/>
              </a:lnSpc>
              <a:spcBef>
                <a:spcPts val="100"/>
              </a:spcBef>
            </a:pPr>
            <a:r>
              <a:rPr sz="1400" i="1" dirty="0">
                <a:latin typeface="Times New Roman"/>
                <a:cs typeface="Times New Roman"/>
              </a:rPr>
              <a:t>e</a:t>
            </a:r>
            <a:endParaRPr sz="1400">
              <a:latin typeface="Times New Roman"/>
              <a:cs typeface="Times New Roman"/>
            </a:endParaRPr>
          </a:p>
        </p:txBody>
      </p:sp>
      <p:grpSp>
        <p:nvGrpSpPr>
          <p:cNvPr id="23" name="object 23"/>
          <p:cNvGrpSpPr/>
          <p:nvPr/>
        </p:nvGrpSpPr>
        <p:grpSpPr>
          <a:xfrm>
            <a:off x="7207250" y="1155700"/>
            <a:ext cx="1261110" cy="434340"/>
            <a:chOff x="7207250" y="1155700"/>
            <a:chExt cx="1261110" cy="434340"/>
          </a:xfrm>
        </p:grpSpPr>
        <p:sp>
          <p:nvSpPr>
            <p:cNvPr id="24" name="object 24"/>
            <p:cNvSpPr/>
            <p:nvPr/>
          </p:nvSpPr>
          <p:spPr>
            <a:xfrm>
              <a:off x="7210425" y="1171575"/>
              <a:ext cx="499109" cy="415290"/>
            </a:xfrm>
            <a:custGeom>
              <a:avLst/>
              <a:gdLst/>
              <a:ahLst/>
              <a:cxnLst/>
              <a:rect l="l" t="t" r="r" b="b"/>
              <a:pathLst>
                <a:path w="499109" h="415290">
                  <a:moveTo>
                    <a:pt x="0" y="0"/>
                  </a:moveTo>
                  <a:lnTo>
                    <a:pt x="498852" y="415014"/>
                  </a:lnTo>
                </a:path>
              </a:pathLst>
            </a:custGeom>
            <a:ln w="6350">
              <a:solidFill>
                <a:srgbClr val="000000"/>
              </a:solidFill>
            </a:ln>
          </p:spPr>
          <p:txBody>
            <a:bodyPr wrap="square" lIns="0" tIns="0" rIns="0" bIns="0" rtlCol="0"/>
            <a:lstStyle/>
            <a:p>
              <a:endParaRPr/>
            </a:p>
          </p:txBody>
        </p:sp>
        <p:sp>
          <p:nvSpPr>
            <p:cNvPr id="25" name="object 25"/>
            <p:cNvSpPr/>
            <p:nvPr/>
          </p:nvSpPr>
          <p:spPr>
            <a:xfrm>
              <a:off x="8181974" y="1158875"/>
              <a:ext cx="283210" cy="410845"/>
            </a:xfrm>
            <a:custGeom>
              <a:avLst/>
              <a:gdLst/>
              <a:ahLst/>
              <a:cxnLst/>
              <a:rect l="l" t="t" r="r" b="b"/>
              <a:pathLst>
                <a:path w="283209" h="410844">
                  <a:moveTo>
                    <a:pt x="283066" y="0"/>
                  </a:moveTo>
                  <a:lnTo>
                    <a:pt x="0" y="410698"/>
                  </a:lnTo>
                </a:path>
              </a:pathLst>
            </a:custGeom>
            <a:ln w="6350">
              <a:solidFill>
                <a:srgbClr val="000000"/>
              </a:solidFill>
            </a:ln>
          </p:spPr>
          <p:txBody>
            <a:bodyPr wrap="square" lIns="0" tIns="0" rIns="0" bIns="0" rtlCol="0"/>
            <a:lstStyle/>
            <a:p>
              <a:endParaRPr/>
            </a:p>
          </p:txBody>
        </p:sp>
      </p:grpSp>
      <p:sp>
        <p:nvSpPr>
          <p:cNvPr id="26" name="object 26"/>
          <p:cNvSpPr txBox="1"/>
          <p:nvPr/>
        </p:nvSpPr>
        <p:spPr>
          <a:xfrm>
            <a:off x="7483961" y="1141558"/>
            <a:ext cx="74930" cy="238760"/>
          </a:xfrm>
          <a:prstGeom prst="rect">
            <a:avLst/>
          </a:prstGeom>
        </p:spPr>
        <p:txBody>
          <a:bodyPr vert="horz" wrap="square" lIns="0" tIns="12700" rIns="0" bIns="0" rtlCol="0">
            <a:spAutoFit/>
          </a:bodyPr>
          <a:lstStyle/>
          <a:p>
            <a:pPr marL="12700">
              <a:lnSpc>
                <a:spcPct val="100000"/>
              </a:lnSpc>
              <a:spcBef>
                <a:spcPts val="100"/>
              </a:spcBef>
            </a:pPr>
            <a:r>
              <a:rPr sz="1400" i="1" dirty="0">
                <a:latin typeface="Times New Roman"/>
                <a:cs typeface="Times New Roman"/>
              </a:rPr>
              <a:t>l</a:t>
            </a:r>
            <a:endParaRPr sz="1400">
              <a:latin typeface="Times New Roman"/>
              <a:cs typeface="Times New Roman"/>
            </a:endParaRPr>
          </a:p>
        </p:txBody>
      </p:sp>
      <p:sp>
        <p:nvSpPr>
          <p:cNvPr id="27" name="object 27"/>
          <p:cNvSpPr txBox="1"/>
          <p:nvPr/>
        </p:nvSpPr>
        <p:spPr>
          <a:xfrm>
            <a:off x="8221921" y="1129741"/>
            <a:ext cx="137160" cy="238760"/>
          </a:xfrm>
          <a:prstGeom prst="rect">
            <a:avLst/>
          </a:prstGeom>
        </p:spPr>
        <p:txBody>
          <a:bodyPr vert="horz" wrap="square" lIns="0" tIns="12700" rIns="0" bIns="0" rtlCol="0">
            <a:spAutoFit/>
          </a:bodyPr>
          <a:lstStyle/>
          <a:p>
            <a:pPr marL="12700">
              <a:lnSpc>
                <a:spcPct val="100000"/>
              </a:lnSpc>
              <a:spcBef>
                <a:spcPts val="100"/>
              </a:spcBef>
            </a:pPr>
            <a:r>
              <a:rPr sz="1400" i="1" spc="10" dirty="0">
                <a:latin typeface="Times New Roman"/>
                <a:cs typeface="Times New Roman"/>
              </a:rPr>
              <a:t>l’</a:t>
            </a:r>
            <a:endParaRPr sz="1400">
              <a:latin typeface="Times New Roman"/>
              <a:cs typeface="Times New Roman"/>
            </a:endParaRPr>
          </a:p>
        </p:txBody>
      </p:sp>
      <p:sp>
        <p:nvSpPr>
          <p:cNvPr id="28" name="object 28"/>
          <p:cNvSpPr txBox="1"/>
          <p:nvPr/>
        </p:nvSpPr>
        <p:spPr>
          <a:xfrm>
            <a:off x="6695440" y="1527730"/>
            <a:ext cx="1647825" cy="594360"/>
          </a:xfrm>
          <a:prstGeom prst="rect">
            <a:avLst/>
          </a:prstGeom>
        </p:spPr>
        <p:txBody>
          <a:bodyPr vert="horz" wrap="square" lIns="0" tIns="12700" rIns="0" bIns="0" rtlCol="0">
            <a:spAutoFit/>
          </a:bodyPr>
          <a:lstStyle/>
          <a:p>
            <a:pPr marL="33020">
              <a:lnSpc>
                <a:spcPts val="1400"/>
              </a:lnSpc>
              <a:spcBef>
                <a:spcPts val="100"/>
              </a:spcBef>
              <a:tabLst>
                <a:tab pos="1498600" algn="l"/>
              </a:tabLst>
            </a:pPr>
            <a:r>
              <a:rPr sz="2100" baseline="3968" dirty="0">
                <a:latin typeface="Tahoma"/>
                <a:cs typeface="Tahoma"/>
              </a:rPr>
              <a:t>C	</a:t>
            </a:r>
            <a:r>
              <a:rPr sz="1400" i="1" spc="-25" dirty="0">
                <a:latin typeface="Times New Roman"/>
                <a:cs typeface="Times New Roman"/>
              </a:rPr>
              <a:t>e</a:t>
            </a:r>
            <a:r>
              <a:rPr sz="1400" i="1" dirty="0">
                <a:latin typeface="Times New Roman"/>
                <a:cs typeface="Times New Roman"/>
              </a:rPr>
              <a:t>’</a:t>
            </a:r>
            <a:endParaRPr sz="1400">
              <a:latin typeface="Times New Roman"/>
              <a:cs typeface="Times New Roman"/>
            </a:endParaRPr>
          </a:p>
          <a:p>
            <a:pPr marL="12700">
              <a:lnSpc>
                <a:spcPts val="3080"/>
              </a:lnSpc>
            </a:pPr>
            <a:r>
              <a:rPr sz="2800" i="1" dirty="0">
                <a:latin typeface="Times New Roman"/>
                <a:cs typeface="Times New Roman"/>
              </a:rPr>
              <a:t>P</a:t>
            </a:r>
            <a:endParaRPr sz="2800">
              <a:latin typeface="Times New Roman"/>
              <a:cs typeface="Times New Roman"/>
            </a:endParaRPr>
          </a:p>
        </p:txBody>
      </p:sp>
      <p:sp>
        <p:nvSpPr>
          <p:cNvPr id="29" name="object 29"/>
          <p:cNvSpPr txBox="1"/>
          <p:nvPr/>
        </p:nvSpPr>
        <p:spPr>
          <a:xfrm>
            <a:off x="8448040" y="1449663"/>
            <a:ext cx="500380" cy="656590"/>
          </a:xfrm>
          <a:prstGeom prst="rect">
            <a:avLst/>
          </a:prstGeom>
        </p:spPr>
        <p:txBody>
          <a:bodyPr vert="horz" wrap="square" lIns="0" tIns="12700" rIns="0" bIns="0" rtlCol="0">
            <a:spAutoFit/>
          </a:bodyPr>
          <a:lstStyle/>
          <a:p>
            <a:pPr marR="5080" algn="r">
              <a:lnSpc>
                <a:spcPts val="1645"/>
              </a:lnSpc>
              <a:spcBef>
                <a:spcPts val="100"/>
              </a:spcBef>
            </a:pPr>
            <a:r>
              <a:rPr sz="1400" spc="5" dirty="0">
                <a:latin typeface="Tahoma"/>
                <a:cs typeface="Tahoma"/>
              </a:rPr>
              <a:t>C’</a:t>
            </a:r>
            <a:endParaRPr sz="1400">
              <a:latin typeface="Tahoma"/>
              <a:cs typeface="Tahoma"/>
            </a:endParaRPr>
          </a:p>
          <a:p>
            <a:pPr marL="12700">
              <a:lnSpc>
                <a:spcPts val="3325"/>
              </a:lnSpc>
            </a:pPr>
            <a:r>
              <a:rPr sz="2800" i="1" dirty="0">
                <a:latin typeface="Times New Roman"/>
                <a:cs typeface="Times New Roman"/>
              </a:rPr>
              <a:t>P’</a:t>
            </a:r>
            <a:endParaRPr sz="2800">
              <a:latin typeface="Times New Roman"/>
              <a:cs typeface="Times New Roman"/>
            </a:endParaRPr>
          </a:p>
        </p:txBody>
      </p:sp>
      <p:pic>
        <p:nvPicPr>
          <p:cNvPr id="30" name="object 30"/>
          <p:cNvPicPr/>
          <p:nvPr/>
        </p:nvPicPr>
        <p:blipFill>
          <a:blip r:embed="rId2" cstate="print"/>
          <a:stretch>
            <a:fillRect/>
          </a:stretch>
        </p:blipFill>
        <p:spPr>
          <a:xfrm>
            <a:off x="409936" y="3234808"/>
            <a:ext cx="3517757" cy="1264256"/>
          </a:xfrm>
          <a:prstGeom prst="rect">
            <a:avLst/>
          </a:prstGeom>
        </p:spPr>
      </p:pic>
      <p:pic>
        <p:nvPicPr>
          <p:cNvPr id="31" name="object 31"/>
          <p:cNvPicPr/>
          <p:nvPr/>
        </p:nvPicPr>
        <p:blipFill>
          <a:blip r:embed="rId3" cstate="print"/>
          <a:stretch>
            <a:fillRect/>
          </a:stretch>
        </p:blipFill>
        <p:spPr>
          <a:xfrm>
            <a:off x="5066644" y="3112323"/>
            <a:ext cx="2981520" cy="430886"/>
          </a:xfrm>
          <a:prstGeom prst="rect">
            <a:avLst/>
          </a:prstGeom>
        </p:spPr>
      </p:pic>
      <p:grpSp>
        <p:nvGrpSpPr>
          <p:cNvPr id="32" name="object 32"/>
          <p:cNvGrpSpPr/>
          <p:nvPr/>
        </p:nvGrpSpPr>
        <p:grpSpPr>
          <a:xfrm>
            <a:off x="0" y="4576152"/>
            <a:ext cx="9069070" cy="1841500"/>
            <a:chOff x="0" y="4576152"/>
            <a:chExt cx="9069070" cy="1841500"/>
          </a:xfrm>
        </p:grpSpPr>
        <p:pic>
          <p:nvPicPr>
            <p:cNvPr id="33" name="object 33"/>
            <p:cNvPicPr/>
            <p:nvPr/>
          </p:nvPicPr>
          <p:blipFill>
            <a:blip r:embed="rId4" cstate="print"/>
            <a:stretch>
              <a:fillRect/>
            </a:stretch>
          </p:blipFill>
          <p:spPr>
            <a:xfrm>
              <a:off x="0" y="5047901"/>
              <a:ext cx="9068765" cy="1369476"/>
            </a:xfrm>
            <a:prstGeom prst="rect">
              <a:avLst/>
            </a:prstGeom>
          </p:spPr>
        </p:pic>
        <p:pic>
          <p:nvPicPr>
            <p:cNvPr id="34" name="object 34"/>
            <p:cNvPicPr/>
            <p:nvPr/>
          </p:nvPicPr>
          <p:blipFill>
            <a:blip r:embed="rId5" cstate="print"/>
            <a:stretch>
              <a:fillRect/>
            </a:stretch>
          </p:blipFill>
          <p:spPr>
            <a:xfrm>
              <a:off x="5066644" y="4576152"/>
              <a:ext cx="3318088" cy="430886"/>
            </a:xfrm>
            <a:prstGeom prst="rect">
              <a:avLst/>
            </a:prstGeom>
          </p:spPr>
        </p:pic>
      </p:grpSp>
      <p:pic>
        <p:nvPicPr>
          <p:cNvPr id="35" name="object 35"/>
          <p:cNvPicPr/>
          <p:nvPr/>
        </p:nvPicPr>
        <p:blipFill>
          <a:blip r:embed="rId6" cstate="print"/>
          <a:stretch>
            <a:fillRect/>
          </a:stretch>
        </p:blipFill>
        <p:spPr>
          <a:xfrm>
            <a:off x="5917539" y="3789857"/>
            <a:ext cx="2839110" cy="430886"/>
          </a:xfrm>
          <a:prstGeom prst="rect">
            <a:avLst/>
          </a:prstGeom>
        </p:spPr>
      </p:pic>
      <p:sp>
        <p:nvSpPr>
          <p:cNvPr id="36" name="object 36"/>
          <p:cNvSpPr txBox="1"/>
          <p:nvPr/>
        </p:nvSpPr>
        <p:spPr>
          <a:xfrm>
            <a:off x="27940" y="2047810"/>
            <a:ext cx="8944610" cy="3004820"/>
          </a:xfrm>
          <a:prstGeom prst="rect">
            <a:avLst/>
          </a:prstGeom>
        </p:spPr>
        <p:txBody>
          <a:bodyPr vert="horz" wrap="square" lIns="0" tIns="12700" rIns="0" bIns="0" rtlCol="0">
            <a:spAutoFit/>
          </a:bodyPr>
          <a:lstStyle/>
          <a:p>
            <a:pPr marL="69850" marR="55880" indent="-6350">
              <a:lnSpc>
                <a:spcPct val="134800"/>
              </a:lnSpc>
              <a:spcBef>
                <a:spcPts val="100"/>
              </a:spcBef>
              <a:tabLst>
                <a:tab pos="3881120" algn="l"/>
              </a:tabLst>
            </a:pPr>
            <a:r>
              <a:rPr sz="4200" spc="-15" baseline="-3968" dirty="0">
                <a:latin typeface="Tahoma"/>
                <a:cs typeface="Tahoma"/>
              </a:rPr>
              <a:t>Over</a:t>
            </a:r>
            <a:r>
              <a:rPr sz="4200" spc="30" baseline="-3968" dirty="0">
                <a:latin typeface="Tahoma"/>
                <a:cs typeface="Tahoma"/>
              </a:rPr>
              <a:t> </a:t>
            </a:r>
            <a:r>
              <a:rPr sz="4200" spc="-7" baseline="-3968" dirty="0">
                <a:latin typeface="Tahoma"/>
                <a:cs typeface="Tahoma"/>
              </a:rPr>
              <a:t>parameterization:	</a:t>
            </a:r>
            <a:r>
              <a:rPr sz="2800" i="1" spc="-5" dirty="0">
                <a:latin typeface="Times New Roman"/>
                <a:cs typeface="Times New Roman"/>
              </a:rPr>
              <a:t>F=</a:t>
            </a:r>
            <a:r>
              <a:rPr sz="2800" spc="-5" dirty="0">
                <a:latin typeface="Tahoma"/>
                <a:cs typeface="Tahoma"/>
              </a:rPr>
              <a:t>[</a:t>
            </a:r>
            <a:r>
              <a:rPr sz="2800" i="1" spc="-5" dirty="0">
                <a:latin typeface="Times New Roman"/>
                <a:cs typeface="Times New Roman"/>
              </a:rPr>
              <a:t>t</a:t>
            </a:r>
            <a:r>
              <a:rPr sz="2800" spc="-5" dirty="0">
                <a:latin typeface="Tahoma"/>
                <a:cs typeface="Tahoma"/>
              </a:rPr>
              <a:t>]</a:t>
            </a:r>
            <a:r>
              <a:rPr sz="2775" spc="-7" baseline="-19519" dirty="0">
                <a:latin typeface="Tahoma"/>
                <a:cs typeface="Tahoma"/>
              </a:rPr>
              <a:t>x</a:t>
            </a:r>
            <a:r>
              <a:rPr sz="2800" i="1" spc="-5" dirty="0">
                <a:latin typeface="Times New Roman"/>
                <a:cs typeface="Times New Roman"/>
              </a:rPr>
              <a:t>M</a:t>
            </a:r>
            <a:r>
              <a:rPr sz="2800" i="1" spc="170" dirty="0">
                <a:latin typeface="Times New Roman"/>
                <a:cs typeface="Times New Roman"/>
              </a:rPr>
              <a:t> </a:t>
            </a:r>
            <a:r>
              <a:rPr sz="2800" dirty="0">
                <a:latin typeface="Wingdings"/>
                <a:cs typeface="Wingdings"/>
              </a:rPr>
              <a:t></a:t>
            </a:r>
            <a:r>
              <a:rPr sz="2800" spc="160" dirty="0">
                <a:latin typeface="Times New Roman"/>
                <a:cs typeface="Times New Roman"/>
              </a:rPr>
              <a:t> </a:t>
            </a:r>
            <a:r>
              <a:rPr sz="2800" dirty="0">
                <a:latin typeface="Tahoma"/>
                <a:cs typeface="Tahoma"/>
              </a:rPr>
              <a:t>{</a:t>
            </a:r>
            <a:r>
              <a:rPr sz="2800" i="1" dirty="0">
                <a:latin typeface="Times New Roman"/>
                <a:cs typeface="Times New Roman"/>
              </a:rPr>
              <a:t>t,M</a:t>
            </a:r>
            <a:r>
              <a:rPr sz="2800" dirty="0">
                <a:latin typeface="Tahoma"/>
                <a:cs typeface="Tahoma"/>
              </a:rPr>
              <a:t>}</a:t>
            </a:r>
            <a:r>
              <a:rPr sz="2800" spc="-5" dirty="0">
                <a:latin typeface="Tahoma"/>
                <a:cs typeface="Tahoma"/>
              </a:rPr>
              <a:t> </a:t>
            </a:r>
            <a:r>
              <a:rPr sz="2800" dirty="0">
                <a:latin typeface="Wingdings"/>
                <a:cs typeface="Wingdings"/>
              </a:rPr>
              <a:t></a:t>
            </a:r>
            <a:r>
              <a:rPr sz="2800" spc="155" dirty="0">
                <a:latin typeface="Times New Roman"/>
                <a:cs typeface="Times New Roman"/>
              </a:rPr>
              <a:t> </a:t>
            </a:r>
            <a:r>
              <a:rPr sz="2800" spc="-5" dirty="0">
                <a:latin typeface="Tahoma"/>
                <a:cs typeface="Tahoma"/>
              </a:rPr>
              <a:t>12</a:t>
            </a:r>
            <a:r>
              <a:rPr sz="2800" spc="-15" dirty="0">
                <a:latin typeface="Tahoma"/>
                <a:cs typeface="Tahoma"/>
              </a:rPr>
              <a:t> </a:t>
            </a:r>
            <a:r>
              <a:rPr sz="2800" spc="-10" dirty="0">
                <a:latin typeface="Tahoma"/>
                <a:cs typeface="Tahoma"/>
              </a:rPr>
              <a:t>params. </a:t>
            </a:r>
            <a:r>
              <a:rPr sz="2800" spc="-860" dirty="0">
                <a:latin typeface="Tahoma"/>
                <a:cs typeface="Tahoma"/>
              </a:rPr>
              <a:t> </a:t>
            </a:r>
            <a:r>
              <a:rPr sz="2800" spc="-5" dirty="0">
                <a:latin typeface="Tahoma"/>
                <a:cs typeface="Tahoma"/>
              </a:rPr>
              <a:t>Epipolar parameterization:</a:t>
            </a:r>
            <a:endParaRPr sz="2800">
              <a:latin typeface="Tahoma"/>
              <a:cs typeface="Tahoma"/>
            </a:endParaRPr>
          </a:p>
          <a:p>
            <a:pPr>
              <a:lnSpc>
                <a:spcPct val="100000"/>
              </a:lnSpc>
              <a:spcBef>
                <a:spcPts val="50"/>
              </a:spcBef>
            </a:pPr>
            <a:endParaRPr sz="4050">
              <a:latin typeface="Tahoma"/>
              <a:cs typeface="Tahoma"/>
            </a:endParaRPr>
          </a:p>
          <a:p>
            <a:pPr marL="1132840" algn="ctr">
              <a:lnSpc>
                <a:spcPct val="100000"/>
              </a:lnSpc>
            </a:pPr>
            <a:r>
              <a:rPr sz="2400" spc="-5" dirty="0">
                <a:latin typeface="Tahoma"/>
                <a:cs typeface="Tahoma"/>
              </a:rPr>
              <a:t>Left</a:t>
            </a:r>
            <a:r>
              <a:rPr sz="2400" spc="-40" dirty="0">
                <a:latin typeface="Tahoma"/>
                <a:cs typeface="Tahoma"/>
              </a:rPr>
              <a:t> </a:t>
            </a:r>
            <a:r>
              <a:rPr sz="2400" spc="-5" dirty="0">
                <a:latin typeface="Tahoma"/>
                <a:cs typeface="Tahoma"/>
              </a:rPr>
              <a:t>epipole</a:t>
            </a:r>
            <a:endParaRPr sz="2400">
              <a:latin typeface="Tahoma"/>
              <a:cs typeface="Tahoma"/>
            </a:endParaRPr>
          </a:p>
          <a:p>
            <a:pPr>
              <a:lnSpc>
                <a:spcPct val="100000"/>
              </a:lnSpc>
              <a:spcBef>
                <a:spcPts val="20"/>
              </a:spcBef>
            </a:pPr>
            <a:endParaRPr sz="2650">
              <a:latin typeface="Tahoma"/>
              <a:cs typeface="Tahoma"/>
            </a:endParaRPr>
          </a:p>
          <a:p>
            <a:pPr marL="63500">
              <a:lnSpc>
                <a:spcPct val="100000"/>
              </a:lnSpc>
            </a:pPr>
            <a:r>
              <a:rPr sz="2800" dirty="0">
                <a:latin typeface="Tahoma"/>
                <a:cs typeface="Tahoma"/>
              </a:rPr>
              <a:t>Both</a:t>
            </a:r>
            <a:r>
              <a:rPr sz="2800" spc="-15" dirty="0">
                <a:latin typeface="Tahoma"/>
                <a:cs typeface="Tahoma"/>
              </a:rPr>
              <a:t> </a:t>
            </a:r>
            <a:r>
              <a:rPr sz="2800" spc="-5" dirty="0">
                <a:latin typeface="Tahoma"/>
                <a:cs typeface="Tahoma"/>
              </a:rPr>
              <a:t>epipoles</a:t>
            </a:r>
            <a:r>
              <a:rPr sz="2800" spc="-10" dirty="0">
                <a:latin typeface="Tahoma"/>
                <a:cs typeface="Tahoma"/>
              </a:rPr>
              <a:t> </a:t>
            </a:r>
            <a:r>
              <a:rPr sz="2800" dirty="0">
                <a:latin typeface="Tahoma"/>
                <a:cs typeface="Tahoma"/>
              </a:rPr>
              <a:t>as</a:t>
            </a:r>
            <a:r>
              <a:rPr sz="2800" spc="-10" dirty="0">
                <a:latin typeface="Tahoma"/>
                <a:cs typeface="Tahoma"/>
              </a:rPr>
              <a:t> </a:t>
            </a:r>
            <a:r>
              <a:rPr sz="2800" spc="-5" dirty="0">
                <a:latin typeface="Tahoma"/>
                <a:cs typeface="Tahoma"/>
              </a:rPr>
              <a:t>parameters</a:t>
            </a:r>
            <a:endParaRPr sz="2800">
              <a:latin typeface="Tahoma"/>
              <a:cs typeface="Tahoma"/>
            </a:endParaRPr>
          </a:p>
        </p:txBody>
      </p:sp>
      <p:grpSp>
        <p:nvGrpSpPr>
          <p:cNvPr id="37" name="object 37"/>
          <p:cNvGrpSpPr/>
          <p:nvPr/>
        </p:nvGrpSpPr>
        <p:grpSpPr>
          <a:xfrm>
            <a:off x="2343150" y="6433698"/>
            <a:ext cx="6437630" cy="424815"/>
            <a:chOff x="2343150" y="6433698"/>
            <a:chExt cx="6437630" cy="424815"/>
          </a:xfrm>
        </p:grpSpPr>
        <p:pic>
          <p:nvPicPr>
            <p:cNvPr id="38" name="object 38"/>
            <p:cNvPicPr/>
            <p:nvPr/>
          </p:nvPicPr>
          <p:blipFill>
            <a:blip r:embed="rId7" cstate="print"/>
            <a:stretch>
              <a:fillRect/>
            </a:stretch>
          </p:blipFill>
          <p:spPr>
            <a:xfrm>
              <a:off x="2343150" y="6458240"/>
              <a:ext cx="2839110" cy="399760"/>
            </a:xfrm>
            <a:prstGeom prst="rect">
              <a:avLst/>
            </a:prstGeom>
          </p:spPr>
        </p:pic>
        <p:pic>
          <p:nvPicPr>
            <p:cNvPr id="39" name="object 39"/>
            <p:cNvPicPr/>
            <p:nvPr/>
          </p:nvPicPr>
          <p:blipFill>
            <a:blip r:embed="rId8" cstate="print"/>
            <a:stretch>
              <a:fillRect/>
            </a:stretch>
          </p:blipFill>
          <p:spPr>
            <a:xfrm>
              <a:off x="5692189" y="6433698"/>
              <a:ext cx="3088344" cy="424301"/>
            </a:xfrm>
            <a:prstGeom prst="rect">
              <a:avLst/>
            </a:prstGeom>
          </p:spPr>
        </p:pic>
      </p:grpSp>
      <p:sp>
        <p:nvSpPr>
          <p:cNvPr id="40" name="object 40"/>
          <p:cNvSpPr txBox="1"/>
          <p:nvPr/>
        </p:nvSpPr>
        <p:spPr>
          <a:xfrm>
            <a:off x="835978" y="6494145"/>
            <a:ext cx="113474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ahoma"/>
                <a:cs typeface="Tahoma"/>
              </a:rPr>
              <a:t>E</a:t>
            </a:r>
            <a:r>
              <a:rPr sz="2400" spc="-5" dirty="0">
                <a:latin typeface="Tahoma"/>
                <a:cs typeface="Tahoma"/>
              </a:rPr>
              <a:t>p</a:t>
            </a:r>
            <a:r>
              <a:rPr sz="2400" dirty="0">
                <a:latin typeface="Tahoma"/>
                <a:cs typeface="Tahoma"/>
              </a:rPr>
              <a:t>i</a:t>
            </a:r>
            <a:r>
              <a:rPr sz="2400" spc="-5" dirty="0">
                <a:latin typeface="Tahoma"/>
                <a:cs typeface="Tahoma"/>
              </a:rPr>
              <a:t>po</a:t>
            </a:r>
            <a:r>
              <a:rPr sz="2400" dirty="0">
                <a:latin typeface="Tahoma"/>
                <a:cs typeface="Tahoma"/>
              </a:rPr>
              <a:t>l</a:t>
            </a:r>
            <a:r>
              <a:rPr sz="2400" spc="-5" dirty="0">
                <a:latin typeface="Tahoma"/>
                <a:cs typeface="Tahoma"/>
              </a:rPr>
              <a:t>es</a:t>
            </a:r>
            <a:endParaRPr sz="2400">
              <a:latin typeface="Tahoma"/>
              <a:cs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1160-DD73-FD2C-E26D-E78DD7A1704E}"/>
              </a:ext>
            </a:extLst>
          </p:cNvPr>
          <p:cNvSpPr>
            <a:spLocks noGrp="1"/>
          </p:cNvSpPr>
          <p:nvPr>
            <p:ph type="title"/>
          </p:nvPr>
        </p:nvSpPr>
        <p:spPr/>
        <p:txBody>
          <a:bodyPr/>
          <a:lstStyle/>
          <a:p>
            <a:r>
              <a:rPr lang="en-IN" dirty="0"/>
              <a:t>Experimental evaluation of the algorithms</a:t>
            </a:r>
            <a:endParaRPr lang="en-US" dirty="0"/>
          </a:p>
        </p:txBody>
      </p:sp>
      <p:sp>
        <p:nvSpPr>
          <p:cNvPr id="3" name="Text Placeholder 2">
            <a:extLst>
              <a:ext uri="{FF2B5EF4-FFF2-40B4-BE49-F238E27FC236}">
                <a16:creationId xmlns:a16="http://schemas.microsoft.com/office/drawing/2014/main" id="{EEBC6839-AE09-8FE9-D492-A7682EEC0784}"/>
              </a:ext>
            </a:extLst>
          </p:cNvPr>
          <p:cNvSpPr>
            <a:spLocks noGrp="1"/>
          </p:cNvSpPr>
          <p:nvPr>
            <p:ph type="body" idx="1"/>
          </p:nvPr>
        </p:nvSpPr>
        <p:spPr>
          <a:xfrm>
            <a:off x="190499" y="2438400"/>
            <a:ext cx="8763000" cy="3693319"/>
          </a:xfrm>
        </p:spPr>
        <p:txBody>
          <a:bodyPr/>
          <a:lstStyle/>
          <a:p>
            <a:r>
              <a:rPr lang="en-US" sz="2400" dirty="0"/>
              <a:t>Algorithms Being Compared:</a:t>
            </a:r>
          </a:p>
          <a:p>
            <a:endParaRPr lang="en-US" sz="2400" dirty="0"/>
          </a:p>
          <a:p>
            <a:pPr lvl="1"/>
            <a:r>
              <a:rPr lang="en-US" sz="2800" dirty="0"/>
              <a:t>Algorithm 1: The normalized 8-point algorithm</a:t>
            </a:r>
          </a:p>
          <a:p>
            <a:pPr lvl="1"/>
            <a:endParaRPr lang="en-US" sz="2800" dirty="0"/>
          </a:p>
          <a:p>
            <a:pPr lvl="1"/>
            <a:r>
              <a:rPr lang="en-US" sz="2800" dirty="0"/>
              <a:t>Algorithm 2: Minimization of algebraic error with the singularity constraint.</a:t>
            </a:r>
          </a:p>
          <a:p>
            <a:pPr lvl="1"/>
            <a:endParaRPr lang="en-US" sz="2800" dirty="0"/>
          </a:p>
          <a:p>
            <a:pPr lvl="1"/>
            <a:r>
              <a:rPr lang="en-US" sz="2800" dirty="0"/>
              <a:t>Algorithm 3: Geometric distance algorithm</a:t>
            </a:r>
          </a:p>
          <a:p>
            <a:endParaRPr lang="en-US" sz="2400" dirty="0"/>
          </a:p>
        </p:txBody>
      </p:sp>
    </p:spTree>
    <p:extLst>
      <p:ext uri="{BB962C8B-B14F-4D97-AF65-F5344CB8AC3E}">
        <p14:creationId xmlns:p14="http://schemas.microsoft.com/office/powerpoint/2010/main" val="3608581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C0FD88-7C9A-D7B0-1B62-7740876E8F18}"/>
              </a:ext>
            </a:extLst>
          </p:cNvPr>
          <p:cNvSpPr>
            <a:spLocks noGrp="1"/>
          </p:cNvSpPr>
          <p:nvPr>
            <p:ph type="body" idx="1"/>
          </p:nvPr>
        </p:nvSpPr>
        <p:spPr>
          <a:xfrm>
            <a:off x="228600" y="2057400"/>
            <a:ext cx="8444545" cy="4924425"/>
          </a:xfrm>
        </p:spPr>
        <p:txBody>
          <a:bodyPr/>
          <a:lstStyle/>
          <a:p>
            <a:r>
              <a:rPr lang="en-US" sz="1800" dirty="0"/>
              <a:t>Experimental Setup:</a:t>
            </a:r>
          </a:p>
          <a:p>
            <a:pPr lvl="1"/>
            <a:r>
              <a:rPr lang="en-US" sz="1800" dirty="0"/>
              <a:t>For each pair of images, you randomly select a number of matched points. Let's call this number "n.”</a:t>
            </a:r>
          </a:p>
          <a:p>
            <a:pPr lvl="1"/>
            <a:endParaRPr lang="en-US" sz="1800" dirty="0"/>
          </a:p>
          <a:p>
            <a:r>
              <a:rPr lang="en-US" sz="1800" dirty="0"/>
              <a:t>Fundamental Matrix Estimation:</a:t>
            </a:r>
          </a:p>
          <a:p>
            <a:pPr lvl="1"/>
            <a:r>
              <a:rPr lang="en-US" sz="1800" dirty="0"/>
              <a:t>Using the selected "n" matched points, you estimate the fundamental matrix for each algorithm.</a:t>
            </a:r>
          </a:p>
          <a:p>
            <a:pPr lvl="1"/>
            <a:endParaRPr lang="en-US" sz="1800" dirty="0"/>
          </a:p>
          <a:p>
            <a:r>
              <a:rPr lang="en-US" sz="1800" dirty="0"/>
              <a:t>Residual Error Calculation:</a:t>
            </a:r>
          </a:p>
          <a:p>
            <a:pPr lvl="1"/>
            <a:r>
              <a:rPr lang="en-US" sz="1800" dirty="0"/>
              <a:t>After estimating the fundamental matrix, you calculate a residual error. This error likely represents how well the estimated fundamental matrix aligns with the actual point correspondences in the image pair.</a:t>
            </a:r>
          </a:p>
          <a:p>
            <a:endParaRPr lang="en-US" sz="1800" dirty="0"/>
          </a:p>
        </p:txBody>
      </p:sp>
    </p:spTree>
    <p:extLst>
      <p:ext uri="{BB962C8B-B14F-4D97-AF65-F5344CB8AC3E}">
        <p14:creationId xmlns:p14="http://schemas.microsoft.com/office/powerpoint/2010/main" val="881377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C08E7-2B39-36F4-4254-E97D3AF0C270}"/>
              </a:ext>
            </a:extLst>
          </p:cNvPr>
          <p:cNvSpPr>
            <a:spLocks noGrp="1"/>
          </p:cNvSpPr>
          <p:nvPr>
            <p:ph type="body" idx="1"/>
          </p:nvPr>
        </p:nvSpPr>
        <p:spPr>
          <a:xfrm>
            <a:off x="152400" y="1945726"/>
            <a:ext cx="8839200" cy="4924425"/>
          </a:xfrm>
        </p:spPr>
        <p:txBody>
          <a:bodyPr/>
          <a:lstStyle/>
          <a:p>
            <a:r>
              <a:rPr lang="en-US" sz="1800" dirty="0"/>
              <a:t>Repetition:</a:t>
            </a:r>
          </a:p>
          <a:p>
            <a:pPr lvl="1"/>
            <a:r>
              <a:rPr lang="en-US" sz="1800" dirty="0"/>
              <a:t>This entire process is repeated 100 times for each value of "n" and for each pair of images. So, you're conducting 100 trials for different combinations of "n" and image pairs.</a:t>
            </a:r>
          </a:p>
          <a:p>
            <a:pPr lvl="1"/>
            <a:endParaRPr lang="en-US" sz="1800" dirty="0"/>
          </a:p>
          <a:p>
            <a:r>
              <a:rPr lang="en-US" sz="1800" dirty="0"/>
              <a:t>Data Collection:</a:t>
            </a:r>
          </a:p>
          <a:p>
            <a:pPr lvl="1"/>
            <a:r>
              <a:rPr lang="en-US" sz="1800" dirty="0"/>
              <a:t>For each combination of "n" and image pair, you collect the average residual error. This will give you a dataset of average residual errors for each algorithm at various values of "n.”</a:t>
            </a:r>
          </a:p>
          <a:p>
            <a:pPr lvl="1"/>
            <a:endParaRPr lang="en-US" sz="1800" dirty="0"/>
          </a:p>
          <a:p>
            <a:r>
              <a:rPr lang="en-US" sz="1800" dirty="0"/>
              <a:t>Plotting:</a:t>
            </a:r>
          </a:p>
          <a:p>
            <a:pPr lvl="1"/>
            <a:r>
              <a:rPr lang="en-US" sz="1800" dirty="0"/>
              <a:t>Finally, you plot the average residual error against the number of matched points "n." This helps you visualize how the different algorithms perform as the number of points increases. It can show which algorithm is more robust or accurate as the data becomes more abundant.</a:t>
            </a:r>
          </a:p>
          <a:p>
            <a:endParaRPr lang="en-US" sz="1800" dirty="0"/>
          </a:p>
        </p:txBody>
      </p:sp>
    </p:spTree>
    <p:extLst>
      <p:ext uri="{BB962C8B-B14F-4D97-AF65-F5344CB8AC3E}">
        <p14:creationId xmlns:p14="http://schemas.microsoft.com/office/powerpoint/2010/main" val="3587583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227FE5-D2C9-EF5E-4F26-557C906E693C}"/>
              </a:ext>
            </a:extLst>
          </p:cNvPr>
          <p:cNvSpPr>
            <a:spLocks noGrp="1"/>
          </p:cNvSpPr>
          <p:nvPr>
            <p:ph type="body" idx="1"/>
          </p:nvPr>
        </p:nvSpPr>
        <p:spPr>
          <a:xfrm>
            <a:off x="190499" y="1905000"/>
            <a:ext cx="8763000" cy="5257800"/>
          </a:xfrm>
        </p:spPr>
        <p:txBody>
          <a:bodyPr/>
          <a:lstStyle/>
          <a:p>
            <a:r>
              <a:rPr lang="en-US" sz="1800" dirty="0"/>
              <a:t>Range of Points "n":</a:t>
            </a:r>
          </a:p>
          <a:p>
            <a:pPr lvl="1"/>
            <a:r>
              <a:rPr lang="en-US" sz="1800" dirty="0"/>
              <a:t>The number of points "n" used ranges from 8 (the minimum) up to three-quarters of the total number of matched points. This means you're evaluating the algorithms at different levels of data complexity, from a small subset of points to a substantial portion of the available points.</a:t>
            </a:r>
          </a:p>
          <a:p>
            <a:pPr lvl="1"/>
            <a:endParaRPr lang="en-US" sz="1800" dirty="0"/>
          </a:p>
          <a:p>
            <a:pPr marL="342900" indent="-342900">
              <a:buFont typeface="Arial" panose="020B0604020202020204" pitchFamily="34" charset="0"/>
              <a:buChar char="•"/>
            </a:pPr>
            <a:r>
              <a:rPr lang="en-US" sz="1800" dirty="0"/>
              <a:t>Overall, this experimental procedure allows you to compare the performance of the three algorithms under different conditions, providing insights into how they behave as the quantity of input data (number of matched points) varies. </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This type of analysis is valuable for selecting the most suitable algorithm for a particular computer vision task based on the available data and the desired level of accuracy.</a:t>
            </a:r>
          </a:p>
          <a:p>
            <a:endParaRPr lang="en-US" sz="1800" dirty="0"/>
          </a:p>
        </p:txBody>
      </p:sp>
    </p:spTree>
    <p:extLst>
      <p:ext uri="{BB962C8B-B14F-4D97-AF65-F5344CB8AC3E}">
        <p14:creationId xmlns:p14="http://schemas.microsoft.com/office/powerpoint/2010/main" val="3190694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0739" y="272605"/>
            <a:ext cx="4316095" cy="1369695"/>
          </a:xfrm>
          <a:prstGeom prst="rect">
            <a:avLst/>
          </a:prstGeom>
        </p:spPr>
        <p:txBody>
          <a:bodyPr vert="horz" wrap="square" lIns="0" tIns="9525" rIns="0" bIns="0" rtlCol="0">
            <a:spAutoFit/>
          </a:bodyPr>
          <a:lstStyle/>
          <a:p>
            <a:pPr marL="12700" marR="5080">
              <a:lnSpc>
                <a:spcPct val="100400"/>
              </a:lnSpc>
              <a:spcBef>
                <a:spcPts val="75"/>
              </a:spcBef>
            </a:pPr>
            <a:r>
              <a:rPr spc="-5" dirty="0"/>
              <a:t>Computing scene </a:t>
            </a:r>
            <a:r>
              <a:rPr spc="-1360" dirty="0"/>
              <a:t> </a:t>
            </a:r>
            <a:r>
              <a:rPr spc="-5" dirty="0"/>
              <a:t>points</a:t>
            </a:r>
            <a:r>
              <a:rPr spc="-65" dirty="0"/>
              <a:t> </a:t>
            </a:r>
            <a:r>
              <a:rPr spc="-5" dirty="0"/>
              <a:t>(structure)</a:t>
            </a:r>
          </a:p>
        </p:txBody>
      </p:sp>
      <p:grpSp>
        <p:nvGrpSpPr>
          <p:cNvPr id="3" name="object 3"/>
          <p:cNvGrpSpPr/>
          <p:nvPr/>
        </p:nvGrpSpPr>
        <p:grpSpPr>
          <a:xfrm>
            <a:off x="6667500" y="69850"/>
            <a:ext cx="2199005" cy="1563370"/>
            <a:chOff x="6667500" y="69850"/>
            <a:chExt cx="2199005" cy="1563370"/>
          </a:xfrm>
        </p:grpSpPr>
        <p:sp>
          <p:nvSpPr>
            <p:cNvPr id="4" name="object 4"/>
            <p:cNvSpPr/>
            <p:nvPr/>
          </p:nvSpPr>
          <p:spPr>
            <a:xfrm>
              <a:off x="7134225" y="73025"/>
              <a:ext cx="1727200" cy="584200"/>
            </a:xfrm>
            <a:custGeom>
              <a:avLst/>
              <a:gdLst/>
              <a:ahLst/>
              <a:cxnLst/>
              <a:rect l="l" t="t" r="r" b="b"/>
              <a:pathLst>
                <a:path w="1727200" h="584200">
                  <a:moveTo>
                    <a:pt x="0" y="584200"/>
                  </a:moveTo>
                  <a:lnTo>
                    <a:pt x="146050" y="0"/>
                  </a:lnTo>
                  <a:lnTo>
                    <a:pt x="1727200" y="0"/>
                  </a:lnTo>
                  <a:lnTo>
                    <a:pt x="1581151" y="584200"/>
                  </a:lnTo>
                  <a:lnTo>
                    <a:pt x="0" y="584200"/>
                  </a:lnTo>
                  <a:close/>
                </a:path>
              </a:pathLst>
            </a:custGeom>
            <a:ln w="6350">
              <a:solidFill>
                <a:srgbClr val="000000"/>
              </a:solidFill>
            </a:ln>
          </p:spPr>
          <p:txBody>
            <a:bodyPr wrap="square" lIns="0" tIns="0" rIns="0" bIns="0" rtlCol="0"/>
            <a:lstStyle/>
            <a:p>
              <a:endParaRPr/>
            </a:p>
          </p:txBody>
        </p:sp>
        <p:sp>
          <p:nvSpPr>
            <p:cNvPr id="5" name="object 5"/>
            <p:cNvSpPr/>
            <p:nvPr/>
          </p:nvSpPr>
          <p:spPr>
            <a:xfrm>
              <a:off x="6670675" y="835025"/>
              <a:ext cx="1120775" cy="499109"/>
            </a:xfrm>
            <a:custGeom>
              <a:avLst/>
              <a:gdLst/>
              <a:ahLst/>
              <a:cxnLst/>
              <a:rect l="l" t="t" r="r" b="b"/>
              <a:pathLst>
                <a:path w="1120775" h="499109">
                  <a:moveTo>
                    <a:pt x="0" y="0"/>
                  </a:moveTo>
                  <a:lnTo>
                    <a:pt x="0" y="498704"/>
                  </a:lnTo>
                </a:path>
                <a:path w="1120775" h="499109">
                  <a:moveTo>
                    <a:pt x="0" y="0"/>
                  </a:moveTo>
                  <a:lnTo>
                    <a:pt x="1120633" y="234684"/>
                  </a:lnTo>
                </a:path>
              </a:pathLst>
            </a:custGeom>
            <a:ln w="6350">
              <a:solidFill>
                <a:srgbClr val="000000"/>
              </a:solidFill>
            </a:ln>
          </p:spPr>
          <p:txBody>
            <a:bodyPr wrap="square" lIns="0" tIns="0" rIns="0" bIns="0" rtlCol="0"/>
            <a:lstStyle/>
            <a:p>
              <a:endParaRPr/>
            </a:p>
          </p:txBody>
        </p:sp>
        <p:sp>
          <p:nvSpPr>
            <p:cNvPr id="6" name="object 6"/>
            <p:cNvSpPr/>
            <p:nvPr/>
          </p:nvSpPr>
          <p:spPr>
            <a:xfrm>
              <a:off x="7788275" y="1069975"/>
              <a:ext cx="0" cy="557530"/>
            </a:xfrm>
            <a:custGeom>
              <a:avLst/>
              <a:gdLst/>
              <a:ahLst/>
              <a:cxnLst/>
              <a:rect l="l" t="t" r="r" b="b"/>
              <a:pathLst>
                <a:path h="557530">
                  <a:moveTo>
                    <a:pt x="0" y="0"/>
                  </a:moveTo>
                  <a:lnTo>
                    <a:pt x="0" y="557375"/>
                  </a:lnTo>
                </a:path>
              </a:pathLst>
            </a:custGeom>
            <a:ln w="6350">
              <a:solidFill>
                <a:srgbClr val="000000"/>
              </a:solidFill>
            </a:ln>
          </p:spPr>
          <p:txBody>
            <a:bodyPr wrap="square" lIns="0" tIns="0" rIns="0" bIns="0" rtlCol="0"/>
            <a:lstStyle/>
            <a:p>
              <a:endParaRPr/>
            </a:p>
          </p:txBody>
        </p:sp>
        <p:sp>
          <p:nvSpPr>
            <p:cNvPr id="7" name="object 7"/>
            <p:cNvSpPr/>
            <p:nvPr/>
          </p:nvSpPr>
          <p:spPr>
            <a:xfrm>
              <a:off x="6670675" y="1336675"/>
              <a:ext cx="1120775" cy="293370"/>
            </a:xfrm>
            <a:custGeom>
              <a:avLst/>
              <a:gdLst/>
              <a:ahLst/>
              <a:cxnLst/>
              <a:rect l="l" t="t" r="r" b="b"/>
              <a:pathLst>
                <a:path w="1120775" h="293369">
                  <a:moveTo>
                    <a:pt x="0" y="0"/>
                  </a:moveTo>
                  <a:lnTo>
                    <a:pt x="1120633" y="293355"/>
                  </a:lnTo>
                </a:path>
              </a:pathLst>
            </a:custGeom>
            <a:ln w="6350">
              <a:solidFill>
                <a:srgbClr val="000000"/>
              </a:solidFill>
            </a:ln>
          </p:spPr>
          <p:txBody>
            <a:bodyPr wrap="square" lIns="0" tIns="0" rIns="0" bIns="0" rtlCol="0"/>
            <a:lstStyle/>
            <a:p>
              <a:endParaRPr/>
            </a:p>
          </p:txBody>
        </p:sp>
        <p:sp>
          <p:nvSpPr>
            <p:cNvPr id="8" name="object 8"/>
            <p:cNvSpPr/>
            <p:nvPr/>
          </p:nvSpPr>
          <p:spPr>
            <a:xfrm>
              <a:off x="7362825" y="396875"/>
              <a:ext cx="503555" cy="528320"/>
            </a:xfrm>
            <a:custGeom>
              <a:avLst/>
              <a:gdLst/>
              <a:ahLst/>
              <a:cxnLst/>
              <a:rect l="l" t="t" r="r" b="b"/>
              <a:pathLst>
                <a:path w="503554" h="528319">
                  <a:moveTo>
                    <a:pt x="503228" y="0"/>
                  </a:moveTo>
                  <a:lnTo>
                    <a:pt x="0" y="528040"/>
                  </a:lnTo>
                </a:path>
              </a:pathLst>
            </a:custGeom>
            <a:ln w="6350">
              <a:solidFill>
                <a:srgbClr val="000000"/>
              </a:solidFill>
            </a:ln>
          </p:spPr>
          <p:txBody>
            <a:bodyPr wrap="square" lIns="0" tIns="0" rIns="0" bIns="0" rtlCol="0"/>
            <a:lstStyle/>
            <a:p>
              <a:endParaRPr/>
            </a:p>
          </p:txBody>
        </p:sp>
        <p:sp>
          <p:nvSpPr>
            <p:cNvPr id="9" name="object 9"/>
            <p:cNvSpPr/>
            <p:nvPr/>
          </p:nvSpPr>
          <p:spPr>
            <a:xfrm>
              <a:off x="6835775" y="1158875"/>
              <a:ext cx="369570" cy="410845"/>
            </a:xfrm>
            <a:custGeom>
              <a:avLst/>
              <a:gdLst/>
              <a:ahLst/>
              <a:cxnLst/>
              <a:rect l="l" t="t" r="r" b="b"/>
              <a:pathLst>
                <a:path w="369570" h="410844">
                  <a:moveTo>
                    <a:pt x="369230" y="0"/>
                  </a:moveTo>
                  <a:lnTo>
                    <a:pt x="0" y="410698"/>
                  </a:lnTo>
                </a:path>
              </a:pathLst>
            </a:custGeom>
            <a:ln w="6350">
              <a:solidFill>
                <a:srgbClr val="000000"/>
              </a:solidFill>
            </a:ln>
          </p:spPr>
          <p:txBody>
            <a:bodyPr wrap="square" lIns="0" tIns="0" rIns="0" bIns="0" rtlCol="0"/>
            <a:lstStyle/>
            <a:p>
              <a:endParaRPr/>
            </a:p>
          </p:txBody>
        </p:sp>
        <p:sp>
          <p:nvSpPr>
            <p:cNvPr id="10" name="object 10"/>
            <p:cNvSpPr/>
            <p:nvPr/>
          </p:nvSpPr>
          <p:spPr>
            <a:xfrm>
              <a:off x="8112125" y="1127125"/>
              <a:ext cx="0" cy="499109"/>
            </a:xfrm>
            <a:custGeom>
              <a:avLst/>
              <a:gdLst/>
              <a:ahLst/>
              <a:cxnLst/>
              <a:rect l="l" t="t" r="r" b="b"/>
              <a:pathLst>
                <a:path h="499110">
                  <a:moveTo>
                    <a:pt x="0" y="0"/>
                  </a:moveTo>
                  <a:lnTo>
                    <a:pt x="0" y="498704"/>
                  </a:lnTo>
                </a:path>
              </a:pathLst>
            </a:custGeom>
            <a:ln w="6350">
              <a:solidFill>
                <a:srgbClr val="000000"/>
              </a:solidFill>
            </a:ln>
          </p:spPr>
          <p:txBody>
            <a:bodyPr wrap="square" lIns="0" tIns="0" rIns="0" bIns="0" rtlCol="0"/>
            <a:lstStyle/>
            <a:p>
              <a:endParaRPr/>
            </a:p>
          </p:txBody>
        </p:sp>
        <p:sp>
          <p:nvSpPr>
            <p:cNvPr id="11" name="object 11"/>
            <p:cNvSpPr/>
            <p:nvPr/>
          </p:nvSpPr>
          <p:spPr>
            <a:xfrm>
              <a:off x="8093075" y="835024"/>
              <a:ext cx="770255" cy="308610"/>
            </a:xfrm>
            <a:custGeom>
              <a:avLst/>
              <a:gdLst/>
              <a:ahLst/>
              <a:cxnLst/>
              <a:rect l="l" t="t" r="r" b="b"/>
              <a:pathLst>
                <a:path w="770254" h="308609">
                  <a:moveTo>
                    <a:pt x="0" y="308023"/>
                  </a:moveTo>
                  <a:lnTo>
                    <a:pt x="769913" y="0"/>
                  </a:lnTo>
                </a:path>
              </a:pathLst>
            </a:custGeom>
            <a:ln w="6350">
              <a:solidFill>
                <a:srgbClr val="000000"/>
              </a:solidFill>
            </a:ln>
          </p:spPr>
          <p:txBody>
            <a:bodyPr wrap="square" lIns="0" tIns="0" rIns="0" bIns="0" rtlCol="0"/>
            <a:lstStyle/>
            <a:p>
              <a:endParaRPr/>
            </a:p>
          </p:txBody>
        </p:sp>
        <p:sp>
          <p:nvSpPr>
            <p:cNvPr id="12" name="object 12"/>
            <p:cNvSpPr/>
            <p:nvPr/>
          </p:nvSpPr>
          <p:spPr>
            <a:xfrm>
              <a:off x="8861425" y="835025"/>
              <a:ext cx="0" cy="499109"/>
            </a:xfrm>
            <a:custGeom>
              <a:avLst/>
              <a:gdLst/>
              <a:ahLst/>
              <a:cxnLst/>
              <a:rect l="l" t="t" r="r" b="b"/>
              <a:pathLst>
                <a:path h="499109">
                  <a:moveTo>
                    <a:pt x="0" y="0"/>
                  </a:moveTo>
                  <a:lnTo>
                    <a:pt x="0" y="498704"/>
                  </a:lnTo>
                </a:path>
              </a:pathLst>
            </a:custGeom>
            <a:ln w="6350">
              <a:solidFill>
                <a:srgbClr val="000000"/>
              </a:solidFill>
            </a:ln>
          </p:spPr>
          <p:txBody>
            <a:bodyPr wrap="square" lIns="0" tIns="0" rIns="0" bIns="0" rtlCol="0"/>
            <a:lstStyle/>
            <a:p>
              <a:endParaRPr/>
            </a:p>
          </p:txBody>
        </p:sp>
        <p:sp>
          <p:nvSpPr>
            <p:cNvPr id="13" name="object 13"/>
            <p:cNvSpPr/>
            <p:nvPr/>
          </p:nvSpPr>
          <p:spPr>
            <a:xfrm>
              <a:off x="8093075" y="1336675"/>
              <a:ext cx="770255" cy="293370"/>
            </a:xfrm>
            <a:custGeom>
              <a:avLst/>
              <a:gdLst/>
              <a:ahLst/>
              <a:cxnLst/>
              <a:rect l="l" t="t" r="r" b="b"/>
              <a:pathLst>
                <a:path w="770254" h="293369">
                  <a:moveTo>
                    <a:pt x="0" y="293355"/>
                  </a:moveTo>
                  <a:lnTo>
                    <a:pt x="769913" y="0"/>
                  </a:lnTo>
                </a:path>
              </a:pathLst>
            </a:custGeom>
            <a:ln w="6350">
              <a:solidFill>
                <a:srgbClr val="000000"/>
              </a:solidFill>
            </a:ln>
          </p:spPr>
          <p:txBody>
            <a:bodyPr wrap="square" lIns="0" tIns="0" rIns="0" bIns="0" rtlCol="0"/>
            <a:lstStyle/>
            <a:p>
              <a:endParaRPr/>
            </a:p>
          </p:txBody>
        </p:sp>
        <p:sp>
          <p:nvSpPr>
            <p:cNvPr id="14" name="object 14"/>
            <p:cNvSpPr/>
            <p:nvPr/>
          </p:nvSpPr>
          <p:spPr>
            <a:xfrm>
              <a:off x="7864475" y="396875"/>
              <a:ext cx="503555" cy="616585"/>
            </a:xfrm>
            <a:custGeom>
              <a:avLst/>
              <a:gdLst/>
              <a:ahLst/>
              <a:cxnLst/>
              <a:rect l="l" t="t" r="r" b="b"/>
              <a:pathLst>
                <a:path w="503554" h="616585">
                  <a:moveTo>
                    <a:pt x="0" y="0"/>
                  </a:moveTo>
                  <a:lnTo>
                    <a:pt x="503228" y="616047"/>
                  </a:lnTo>
                </a:path>
              </a:pathLst>
            </a:custGeom>
            <a:ln w="6350">
              <a:solidFill>
                <a:srgbClr val="000000"/>
              </a:solidFill>
            </a:ln>
          </p:spPr>
          <p:txBody>
            <a:bodyPr wrap="square" lIns="0" tIns="0" rIns="0" bIns="0" rtlCol="0"/>
            <a:lstStyle/>
            <a:p>
              <a:endParaRPr/>
            </a:p>
          </p:txBody>
        </p:sp>
        <p:sp>
          <p:nvSpPr>
            <p:cNvPr id="15" name="object 15"/>
            <p:cNvSpPr/>
            <p:nvPr/>
          </p:nvSpPr>
          <p:spPr>
            <a:xfrm>
              <a:off x="8461375" y="1158875"/>
              <a:ext cx="283210" cy="352425"/>
            </a:xfrm>
            <a:custGeom>
              <a:avLst/>
              <a:gdLst/>
              <a:ahLst/>
              <a:cxnLst/>
              <a:rect l="l" t="t" r="r" b="b"/>
              <a:pathLst>
                <a:path w="283209" h="352425">
                  <a:moveTo>
                    <a:pt x="0" y="0"/>
                  </a:moveTo>
                  <a:lnTo>
                    <a:pt x="283066" y="352027"/>
                  </a:lnTo>
                </a:path>
              </a:pathLst>
            </a:custGeom>
            <a:ln w="6350">
              <a:solidFill>
                <a:srgbClr val="000000"/>
              </a:solidFill>
            </a:ln>
          </p:spPr>
          <p:txBody>
            <a:bodyPr wrap="square" lIns="0" tIns="0" rIns="0" bIns="0" rtlCol="0"/>
            <a:lstStyle/>
            <a:p>
              <a:endParaRPr/>
            </a:p>
          </p:txBody>
        </p:sp>
        <p:sp>
          <p:nvSpPr>
            <p:cNvPr id="16" name="object 16"/>
            <p:cNvSpPr/>
            <p:nvPr/>
          </p:nvSpPr>
          <p:spPr>
            <a:xfrm>
              <a:off x="6835775" y="1577975"/>
              <a:ext cx="872490" cy="7620"/>
            </a:xfrm>
            <a:custGeom>
              <a:avLst/>
              <a:gdLst/>
              <a:ahLst/>
              <a:cxnLst/>
              <a:rect l="l" t="t" r="r" b="b"/>
              <a:pathLst>
                <a:path w="872490" h="7619">
                  <a:moveTo>
                    <a:pt x="0" y="0"/>
                  </a:moveTo>
                  <a:lnTo>
                    <a:pt x="872459" y="7334"/>
                  </a:lnTo>
                </a:path>
              </a:pathLst>
            </a:custGeom>
            <a:ln w="6350">
              <a:solidFill>
                <a:srgbClr val="000000"/>
              </a:solidFill>
            </a:ln>
          </p:spPr>
          <p:txBody>
            <a:bodyPr wrap="square" lIns="0" tIns="0" rIns="0" bIns="0" rtlCol="0"/>
            <a:lstStyle/>
            <a:p>
              <a:endParaRPr/>
            </a:p>
          </p:txBody>
        </p:sp>
        <p:sp>
          <p:nvSpPr>
            <p:cNvPr id="17" name="object 17"/>
            <p:cNvSpPr/>
            <p:nvPr/>
          </p:nvSpPr>
          <p:spPr>
            <a:xfrm>
              <a:off x="7788275" y="1565274"/>
              <a:ext cx="323215" cy="3175"/>
            </a:xfrm>
            <a:custGeom>
              <a:avLst/>
              <a:gdLst/>
              <a:ahLst/>
              <a:cxnLst/>
              <a:rect l="l" t="t" r="r" b="b"/>
              <a:pathLst>
                <a:path w="323215" h="3175">
                  <a:moveTo>
                    <a:pt x="0" y="3056"/>
                  </a:moveTo>
                  <a:lnTo>
                    <a:pt x="322653" y="0"/>
                  </a:lnTo>
                </a:path>
              </a:pathLst>
            </a:custGeom>
            <a:ln w="6350">
              <a:solidFill>
                <a:srgbClr val="000000"/>
              </a:solidFill>
            </a:ln>
          </p:spPr>
          <p:txBody>
            <a:bodyPr wrap="square" lIns="0" tIns="0" rIns="0" bIns="0" rtlCol="0"/>
            <a:lstStyle/>
            <a:p>
              <a:endParaRPr/>
            </a:p>
          </p:txBody>
        </p:sp>
        <p:sp>
          <p:nvSpPr>
            <p:cNvPr id="18" name="object 18"/>
            <p:cNvSpPr/>
            <p:nvPr/>
          </p:nvSpPr>
          <p:spPr>
            <a:xfrm>
              <a:off x="8181975" y="1508124"/>
              <a:ext cx="566420" cy="55880"/>
            </a:xfrm>
            <a:custGeom>
              <a:avLst/>
              <a:gdLst/>
              <a:ahLst/>
              <a:cxnLst/>
              <a:rect l="l" t="t" r="r" b="b"/>
              <a:pathLst>
                <a:path w="566420" h="55880">
                  <a:moveTo>
                    <a:pt x="0" y="55615"/>
                  </a:moveTo>
                  <a:lnTo>
                    <a:pt x="566132" y="0"/>
                  </a:lnTo>
                </a:path>
              </a:pathLst>
            </a:custGeom>
            <a:ln w="6350">
              <a:solidFill>
                <a:srgbClr val="000000"/>
              </a:solidFill>
            </a:ln>
          </p:spPr>
          <p:txBody>
            <a:bodyPr wrap="square" lIns="0" tIns="0" rIns="0" bIns="0" rtlCol="0"/>
            <a:lstStyle/>
            <a:p>
              <a:endParaRPr/>
            </a:p>
          </p:txBody>
        </p:sp>
      </p:grpSp>
      <p:sp>
        <p:nvSpPr>
          <p:cNvPr id="19" name="object 19"/>
          <p:cNvSpPr txBox="1"/>
          <p:nvPr/>
        </p:nvSpPr>
        <p:spPr>
          <a:xfrm>
            <a:off x="7982479" y="288846"/>
            <a:ext cx="128905"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Tahoma"/>
                <a:cs typeface="Tahoma"/>
              </a:rPr>
              <a:t>X</a:t>
            </a:r>
            <a:endParaRPr sz="1400">
              <a:latin typeface="Tahoma"/>
              <a:cs typeface="Tahoma"/>
            </a:endParaRPr>
          </a:p>
        </p:txBody>
      </p:sp>
      <p:sp>
        <p:nvSpPr>
          <p:cNvPr id="20" name="object 20"/>
          <p:cNvSpPr txBox="1"/>
          <p:nvPr/>
        </p:nvSpPr>
        <p:spPr>
          <a:xfrm>
            <a:off x="7027815" y="993781"/>
            <a:ext cx="104775" cy="238760"/>
          </a:xfrm>
          <a:prstGeom prst="rect">
            <a:avLst/>
          </a:prstGeom>
        </p:spPr>
        <p:txBody>
          <a:bodyPr vert="horz" wrap="square" lIns="0" tIns="12700" rIns="0" bIns="0" rtlCol="0">
            <a:spAutoFit/>
          </a:bodyPr>
          <a:lstStyle/>
          <a:p>
            <a:pPr marL="12700">
              <a:lnSpc>
                <a:spcPct val="100000"/>
              </a:lnSpc>
              <a:spcBef>
                <a:spcPts val="100"/>
              </a:spcBef>
            </a:pPr>
            <a:r>
              <a:rPr sz="1400" i="1" dirty="0">
                <a:latin typeface="Times New Roman"/>
                <a:cs typeface="Times New Roman"/>
              </a:rPr>
              <a:t>x</a:t>
            </a:r>
            <a:endParaRPr sz="1400">
              <a:latin typeface="Times New Roman"/>
              <a:cs typeface="Times New Roman"/>
            </a:endParaRPr>
          </a:p>
        </p:txBody>
      </p:sp>
      <p:sp>
        <p:nvSpPr>
          <p:cNvPr id="21" name="object 21"/>
          <p:cNvSpPr txBox="1"/>
          <p:nvPr/>
        </p:nvSpPr>
        <p:spPr>
          <a:xfrm>
            <a:off x="8542556" y="1010942"/>
            <a:ext cx="158115" cy="238760"/>
          </a:xfrm>
          <a:prstGeom prst="rect">
            <a:avLst/>
          </a:prstGeom>
        </p:spPr>
        <p:txBody>
          <a:bodyPr vert="horz" wrap="square" lIns="0" tIns="12700" rIns="0" bIns="0" rtlCol="0">
            <a:spAutoFit/>
          </a:bodyPr>
          <a:lstStyle/>
          <a:p>
            <a:pPr marL="12700">
              <a:lnSpc>
                <a:spcPct val="100000"/>
              </a:lnSpc>
              <a:spcBef>
                <a:spcPts val="100"/>
              </a:spcBef>
            </a:pPr>
            <a:r>
              <a:rPr sz="1400" i="1" spc="-25" dirty="0">
                <a:latin typeface="Times New Roman"/>
                <a:cs typeface="Times New Roman"/>
              </a:rPr>
              <a:t>x’</a:t>
            </a:r>
            <a:endParaRPr sz="1400">
              <a:latin typeface="Times New Roman"/>
              <a:cs typeface="Times New Roman"/>
            </a:endParaRPr>
          </a:p>
        </p:txBody>
      </p:sp>
      <p:sp>
        <p:nvSpPr>
          <p:cNvPr id="22" name="object 22"/>
          <p:cNvSpPr txBox="1"/>
          <p:nvPr/>
        </p:nvSpPr>
        <p:spPr>
          <a:xfrm>
            <a:off x="7628683" y="1564393"/>
            <a:ext cx="104775" cy="238760"/>
          </a:xfrm>
          <a:prstGeom prst="rect">
            <a:avLst/>
          </a:prstGeom>
        </p:spPr>
        <p:txBody>
          <a:bodyPr vert="horz" wrap="square" lIns="0" tIns="12700" rIns="0" bIns="0" rtlCol="0">
            <a:spAutoFit/>
          </a:bodyPr>
          <a:lstStyle/>
          <a:p>
            <a:pPr marL="12700">
              <a:lnSpc>
                <a:spcPct val="100000"/>
              </a:lnSpc>
              <a:spcBef>
                <a:spcPts val="100"/>
              </a:spcBef>
            </a:pPr>
            <a:r>
              <a:rPr sz="1400" i="1" dirty="0">
                <a:latin typeface="Times New Roman"/>
                <a:cs typeface="Times New Roman"/>
              </a:rPr>
              <a:t>e</a:t>
            </a:r>
            <a:endParaRPr sz="1400">
              <a:latin typeface="Times New Roman"/>
              <a:cs typeface="Times New Roman"/>
            </a:endParaRPr>
          </a:p>
        </p:txBody>
      </p:sp>
      <p:sp>
        <p:nvSpPr>
          <p:cNvPr id="23" name="object 23"/>
          <p:cNvSpPr txBox="1"/>
          <p:nvPr/>
        </p:nvSpPr>
        <p:spPr>
          <a:xfrm>
            <a:off x="8181980" y="1527730"/>
            <a:ext cx="161290" cy="238760"/>
          </a:xfrm>
          <a:prstGeom prst="rect">
            <a:avLst/>
          </a:prstGeom>
        </p:spPr>
        <p:txBody>
          <a:bodyPr vert="horz" wrap="square" lIns="0" tIns="12700" rIns="0" bIns="0" rtlCol="0">
            <a:spAutoFit/>
          </a:bodyPr>
          <a:lstStyle/>
          <a:p>
            <a:pPr marL="12700">
              <a:lnSpc>
                <a:spcPct val="100000"/>
              </a:lnSpc>
              <a:spcBef>
                <a:spcPts val="100"/>
              </a:spcBef>
            </a:pPr>
            <a:r>
              <a:rPr sz="1400" i="1" spc="-25" dirty="0">
                <a:latin typeface="Times New Roman"/>
                <a:cs typeface="Times New Roman"/>
              </a:rPr>
              <a:t>e</a:t>
            </a:r>
            <a:r>
              <a:rPr sz="1400" i="1" dirty="0">
                <a:latin typeface="Times New Roman"/>
                <a:cs typeface="Times New Roman"/>
              </a:rPr>
              <a:t>’</a:t>
            </a:r>
            <a:endParaRPr sz="1400">
              <a:latin typeface="Times New Roman"/>
              <a:cs typeface="Times New Roman"/>
            </a:endParaRPr>
          </a:p>
        </p:txBody>
      </p:sp>
      <p:grpSp>
        <p:nvGrpSpPr>
          <p:cNvPr id="24" name="object 24"/>
          <p:cNvGrpSpPr/>
          <p:nvPr/>
        </p:nvGrpSpPr>
        <p:grpSpPr>
          <a:xfrm>
            <a:off x="7207250" y="1155700"/>
            <a:ext cx="1261110" cy="434340"/>
            <a:chOff x="7207250" y="1155700"/>
            <a:chExt cx="1261110" cy="434340"/>
          </a:xfrm>
        </p:grpSpPr>
        <p:sp>
          <p:nvSpPr>
            <p:cNvPr id="25" name="object 25"/>
            <p:cNvSpPr/>
            <p:nvPr/>
          </p:nvSpPr>
          <p:spPr>
            <a:xfrm>
              <a:off x="7210425" y="1171575"/>
              <a:ext cx="499109" cy="415290"/>
            </a:xfrm>
            <a:custGeom>
              <a:avLst/>
              <a:gdLst/>
              <a:ahLst/>
              <a:cxnLst/>
              <a:rect l="l" t="t" r="r" b="b"/>
              <a:pathLst>
                <a:path w="499109" h="415290">
                  <a:moveTo>
                    <a:pt x="0" y="0"/>
                  </a:moveTo>
                  <a:lnTo>
                    <a:pt x="498852" y="415014"/>
                  </a:lnTo>
                </a:path>
              </a:pathLst>
            </a:custGeom>
            <a:ln w="6350">
              <a:solidFill>
                <a:srgbClr val="000000"/>
              </a:solidFill>
            </a:ln>
          </p:spPr>
          <p:txBody>
            <a:bodyPr wrap="square" lIns="0" tIns="0" rIns="0" bIns="0" rtlCol="0"/>
            <a:lstStyle/>
            <a:p>
              <a:endParaRPr/>
            </a:p>
          </p:txBody>
        </p:sp>
        <p:sp>
          <p:nvSpPr>
            <p:cNvPr id="26" name="object 26"/>
            <p:cNvSpPr/>
            <p:nvPr/>
          </p:nvSpPr>
          <p:spPr>
            <a:xfrm>
              <a:off x="8181974" y="1158875"/>
              <a:ext cx="283210" cy="410845"/>
            </a:xfrm>
            <a:custGeom>
              <a:avLst/>
              <a:gdLst/>
              <a:ahLst/>
              <a:cxnLst/>
              <a:rect l="l" t="t" r="r" b="b"/>
              <a:pathLst>
                <a:path w="283209" h="410844">
                  <a:moveTo>
                    <a:pt x="283066" y="0"/>
                  </a:moveTo>
                  <a:lnTo>
                    <a:pt x="0" y="410698"/>
                  </a:lnTo>
                </a:path>
              </a:pathLst>
            </a:custGeom>
            <a:ln w="6350">
              <a:solidFill>
                <a:srgbClr val="000000"/>
              </a:solidFill>
            </a:ln>
          </p:spPr>
          <p:txBody>
            <a:bodyPr wrap="square" lIns="0" tIns="0" rIns="0" bIns="0" rtlCol="0"/>
            <a:lstStyle/>
            <a:p>
              <a:endParaRPr/>
            </a:p>
          </p:txBody>
        </p:sp>
      </p:grpSp>
      <p:sp>
        <p:nvSpPr>
          <p:cNvPr id="27" name="object 27"/>
          <p:cNvSpPr txBox="1"/>
          <p:nvPr/>
        </p:nvSpPr>
        <p:spPr>
          <a:xfrm>
            <a:off x="7483961" y="1141558"/>
            <a:ext cx="74930" cy="238760"/>
          </a:xfrm>
          <a:prstGeom prst="rect">
            <a:avLst/>
          </a:prstGeom>
        </p:spPr>
        <p:txBody>
          <a:bodyPr vert="horz" wrap="square" lIns="0" tIns="12700" rIns="0" bIns="0" rtlCol="0">
            <a:spAutoFit/>
          </a:bodyPr>
          <a:lstStyle/>
          <a:p>
            <a:pPr marL="12700">
              <a:lnSpc>
                <a:spcPct val="100000"/>
              </a:lnSpc>
              <a:spcBef>
                <a:spcPts val="100"/>
              </a:spcBef>
            </a:pPr>
            <a:r>
              <a:rPr sz="1400" i="1" dirty="0">
                <a:latin typeface="Times New Roman"/>
                <a:cs typeface="Times New Roman"/>
              </a:rPr>
              <a:t>l</a:t>
            </a:r>
            <a:endParaRPr sz="1400">
              <a:latin typeface="Times New Roman"/>
              <a:cs typeface="Times New Roman"/>
            </a:endParaRPr>
          </a:p>
        </p:txBody>
      </p:sp>
      <p:sp>
        <p:nvSpPr>
          <p:cNvPr id="28" name="object 28"/>
          <p:cNvSpPr txBox="1"/>
          <p:nvPr/>
        </p:nvSpPr>
        <p:spPr>
          <a:xfrm>
            <a:off x="8221921" y="1129741"/>
            <a:ext cx="137160" cy="238760"/>
          </a:xfrm>
          <a:prstGeom prst="rect">
            <a:avLst/>
          </a:prstGeom>
        </p:spPr>
        <p:txBody>
          <a:bodyPr vert="horz" wrap="square" lIns="0" tIns="12700" rIns="0" bIns="0" rtlCol="0">
            <a:spAutoFit/>
          </a:bodyPr>
          <a:lstStyle/>
          <a:p>
            <a:pPr marL="12700">
              <a:lnSpc>
                <a:spcPct val="100000"/>
              </a:lnSpc>
              <a:spcBef>
                <a:spcPts val="100"/>
              </a:spcBef>
            </a:pPr>
            <a:r>
              <a:rPr sz="1400" i="1" spc="10" dirty="0">
                <a:latin typeface="Times New Roman"/>
                <a:cs typeface="Times New Roman"/>
              </a:rPr>
              <a:t>l’</a:t>
            </a:r>
            <a:endParaRPr sz="1400">
              <a:latin typeface="Times New Roman"/>
              <a:cs typeface="Times New Roman"/>
            </a:endParaRPr>
          </a:p>
        </p:txBody>
      </p:sp>
      <p:sp>
        <p:nvSpPr>
          <p:cNvPr id="29" name="object 29"/>
          <p:cNvSpPr txBox="1"/>
          <p:nvPr/>
        </p:nvSpPr>
        <p:spPr>
          <a:xfrm>
            <a:off x="6695440" y="1516880"/>
            <a:ext cx="243204" cy="605155"/>
          </a:xfrm>
          <a:prstGeom prst="rect">
            <a:avLst/>
          </a:prstGeom>
        </p:spPr>
        <p:txBody>
          <a:bodyPr vert="horz" wrap="square" lIns="0" tIns="12700" rIns="0" bIns="0" rtlCol="0">
            <a:spAutoFit/>
          </a:bodyPr>
          <a:lstStyle/>
          <a:p>
            <a:pPr marL="33020">
              <a:lnSpc>
                <a:spcPts val="1440"/>
              </a:lnSpc>
              <a:spcBef>
                <a:spcPts val="100"/>
              </a:spcBef>
            </a:pPr>
            <a:r>
              <a:rPr sz="1400" dirty="0">
                <a:latin typeface="Tahoma"/>
                <a:cs typeface="Tahoma"/>
              </a:rPr>
              <a:t>C</a:t>
            </a:r>
            <a:endParaRPr sz="1400">
              <a:latin typeface="Tahoma"/>
              <a:cs typeface="Tahoma"/>
            </a:endParaRPr>
          </a:p>
          <a:p>
            <a:pPr marL="12700">
              <a:lnSpc>
                <a:spcPts val="3120"/>
              </a:lnSpc>
            </a:pPr>
            <a:r>
              <a:rPr sz="2800" i="1" dirty="0">
                <a:latin typeface="Times New Roman"/>
                <a:cs typeface="Times New Roman"/>
              </a:rPr>
              <a:t>P</a:t>
            </a:r>
            <a:endParaRPr sz="2800">
              <a:latin typeface="Times New Roman"/>
              <a:cs typeface="Times New Roman"/>
            </a:endParaRPr>
          </a:p>
        </p:txBody>
      </p:sp>
      <p:sp>
        <p:nvSpPr>
          <p:cNvPr id="30" name="object 30"/>
          <p:cNvSpPr txBox="1"/>
          <p:nvPr/>
        </p:nvSpPr>
        <p:spPr>
          <a:xfrm>
            <a:off x="8448040" y="1449663"/>
            <a:ext cx="500380" cy="656590"/>
          </a:xfrm>
          <a:prstGeom prst="rect">
            <a:avLst/>
          </a:prstGeom>
        </p:spPr>
        <p:txBody>
          <a:bodyPr vert="horz" wrap="square" lIns="0" tIns="12700" rIns="0" bIns="0" rtlCol="0">
            <a:spAutoFit/>
          </a:bodyPr>
          <a:lstStyle/>
          <a:p>
            <a:pPr marR="5080" algn="r">
              <a:lnSpc>
                <a:spcPts val="1645"/>
              </a:lnSpc>
              <a:spcBef>
                <a:spcPts val="100"/>
              </a:spcBef>
            </a:pPr>
            <a:r>
              <a:rPr sz="1400" spc="5" dirty="0">
                <a:latin typeface="Tahoma"/>
                <a:cs typeface="Tahoma"/>
              </a:rPr>
              <a:t>C’</a:t>
            </a:r>
            <a:endParaRPr sz="1400">
              <a:latin typeface="Tahoma"/>
              <a:cs typeface="Tahoma"/>
            </a:endParaRPr>
          </a:p>
          <a:p>
            <a:pPr marL="12700">
              <a:lnSpc>
                <a:spcPts val="3325"/>
              </a:lnSpc>
            </a:pPr>
            <a:r>
              <a:rPr sz="2800" i="1" dirty="0">
                <a:latin typeface="Times New Roman"/>
                <a:cs typeface="Times New Roman"/>
              </a:rPr>
              <a:t>P’</a:t>
            </a:r>
            <a:endParaRPr sz="2800">
              <a:latin typeface="Times New Roman"/>
              <a:cs typeface="Times New Roman"/>
            </a:endParaRPr>
          </a:p>
        </p:txBody>
      </p:sp>
      <p:sp>
        <p:nvSpPr>
          <p:cNvPr id="31" name="object 31"/>
          <p:cNvSpPr txBox="1"/>
          <p:nvPr/>
        </p:nvSpPr>
        <p:spPr>
          <a:xfrm>
            <a:off x="445452" y="2121661"/>
            <a:ext cx="4575810" cy="1260475"/>
          </a:xfrm>
          <a:prstGeom prst="rect">
            <a:avLst/>
          </a:prstGeom>
        </p:spPr>
        <p:txBody>
          <a:bodyPr vert="horz" wrap="square" lIns="0" tIns="12700" rIns="0" bIns="0" rtlCol="0">
            <a:spAutoFit/>
          </a:bodyPr>
          <a:lstStyle/>
          <a:p>
            <a:pPr marL="175895">
              <a:lnSpc>
                <a:spcPct val="100000"/>
              </a:lnSpc>
              <a:spcBef>
                <a:spcPts val="100"/>
              </a:spcBef>
            </a:pPr>
            <a:r>
              <a:rPr sz="2800" spc="-5" dirty="0">
                <a:latin typeface="Tahoma"/>
                <a:cs typeface="Tahoma"/>
              </a:rPr>
              <a:t>Given</a:t>
            </a:r>
            <a:r>
              <a:rPr sz="2800" spc="-15" dirty="0">
                <a:latin typeface="Tahoma"/>
                <a:cs typeface="Tahoma"/>
              </a:rPr>
              <a:t> </a:t>
            </a:r>
            <a:r>
              <a:rPr sz="2800" i="1" spc="-5" dirty="0">
                <a:latin typeface="Times New Roman"/>
                <a:cs typeface="Times New Roman"/>
              </a:rPr>
              <a:t>x</a:t>
            </a:r>
            <a:r>
              <a:rPr sz="2775" i="1" spc="-7" baseline="-19519" dirty="0">
                <a:latin typeface="Times New Roman"/>
                <a:cs typeface="Times New Roman"/>
              </a:rPr>
              <a:t>i</a:t>
            </a:r>
            <a:r>
              <a:rPr sz="2775" i="1" spc="585" baseline="-19519" dirty="0">
                <a:latin typeface="Times New Roman"/>
                <a:cs typeface="Times New Roman"/>
              </a:rPr>
              <a:t> </a:t>
            </a:r>
            <a:r>
              <a:rPr sz="2800" spc="-5" dirty="0">
                <a:latin typeface="Wingdings"/>
                <a:cs typeface="Wingdings"/>
              </a:rPr>
              <a:t></a:t>
            </a:r>
            <a:r>
              <a:rPr sz="2800" i="1" spc="-5" dirty="0">
                <a:latin typeface="Times New Roman"/>
                <a:cs typeface="Times New Roman"/>
              </a:rPr>
              <a:t>x</a:t>
            </a:r>
            <a:r>
              <a:rPr sz="2775" i="1" spc="-7" baseline="-19519" dirty="0">
                <a:latin typeface="Times New Roman"/>
                <a:cs typeface="Times New Roman"/>
              </a:rPr>
              <a:t>i</a:t>
            </a:r>
            <a:r>
              <a:rPr sz="2800" i="1" spc="-5" dirty="0">
                <a:latin typeface="Times New Roman"/>
                <a:cs typeface="Times New Roman"/>
              </a:rPr>
              <a:t>’</a:t>
            </a:r>
            <a:r>
              <a:rPr sz="2800" spc="-5" dirty="0">
                <a:latin typeface="Tahoma"/>
                <a:cs typeface="Tahoma"/>
              </a:rPr>
              <a:t>,</a:t>
            </a:r>
            <a:r>
              <a:rPr sz="2800" spc="-15" dirty="0">
                <a:latin typeface="Tahoma"/>
                <a:cs typeface="Tahoma"/>
              </a:rPr>
              <a:t> </a:t>
            </a:r>
            <a:r>
              <a:rPr sz="2800" spc="-5" dirty="0">
                <a:latin typeface="Tahoma"/>
                <a:cs typeface="Tahoma"/>
              </a:rPr>
              <a:t>compute</a:t>
            </a:r>
            <a:r>
              <a:rPr sz="2800" spc="-15" dirty="0">
                <a:latin typeface="Tahoma"/>
                <a:cs typeface="Tahoma"/>
              </a:rPr>
              <a:t> </a:t>
            </a:r>
            <a:r>
              <a:rPr sz="2800" i="1" dirty="0">
                <a:latin typeface="Times New Roman"/>
                <a:cs typeface="Times New Roman"/>
              </a:rPr>
              <a:t>X</a:t>
            </a:r>
            <a:r>
              <a:rPr sz="2800" dirty="0">
                <a:latin typeface="Tahoma"/>
                <a:cs typeface="Tahoma"/>
              </a:rPr>
              <a:t>.</a:t>
            </a:r>
            <a:endParaRPr sz="2800">
              <a:latin typeface="Tahoma"/>
              <a:cs typeface="Tahoma"/>
            </a:endParaRPr>
          </a:p>
          <a:p>
            <a:pPr marL="25400">
              <a:lnSpc>
                <a:spcPct val="100000"/>
              </a:lnSpc>
              <a:spcBef>
                <a:spcPts val="3000"/>
              </a:spcBef>
              <a:tabLst>
                <a:tab pos="539115" algn="l"/>
              </a:tabLst>
            </a:pPr>
            <a:r>
              <a:rPr sz="2800" spc="-5" dirty="0">
                <a:latin typeface="Tahoma"/>
                <a:cs typeface="Tahoma"/>
              </a:rPr>
              <a:t>1.	</a:t>
            </a:r>
            <a:r>
              <a:rPr sz="2800" dirty="0">
                <a:latin typeface="Tahoma"/>
                <a:cs typeface="Tahoma"/>
              </a:rPr>
              <a:t>Compute</a:t>
            </a:r>
            <a:r>
              <a:rPr sz="2800" spc="-55" dirty="0">
                <a:latin typeface="Tahoma"/>
                <a:cs typeface="Tahoma"/>
              </a:rPr>
              <a:t> </a:t>
            </a:r>
            <a:r>
              <a:rPr sz="2800" i="1" dirty="0">
                <a:latin typeface="Times New Roman"/>
                <a:cs typeface="Times New Roman"/>
              </a:rPr>
              <a:t>F</a:t>
            </a:r>
            <a:r>
              <a:rPr sz="2800" dirty="0">
                <a:latin typeface="Tahoma"/>
                <a:cs typeface="Tahoma"/>
              </a:rPr>
              <a:t>.</a:t>
            </a:r>
            <a:endParaRPr sz="2800">
              <a:latin typeface="Tahoma"/>
              <a:cs typeface="Tahoma"/>
            </a:endParaRPr>
          </a:p>
        </p:txBody>
      </p:sp>
      <p:sp>
        <p:nvSpPr>
          <p:cNvPr id="32" name="object 32"/>
          <p:cNvSpPr txBox="1"/>
          <p:nvPr/>
        </p:nvSpPr>
        <p:spPr>
          <a:xfrm>
            <a:off x="458152" y="3353012"/>
            <a:ext cx="3434079" cy="452120"/>
          </a:xfrm>
          <a:prstGeom prst="rect">
            <a:avLst/>
          </a:prstGeom>
        </p:spPr>
        <p:txBody>
          <a:bodyPr vert="horz" wrap="square" lIns="0" tIns="12700" rIns="0" bIns="0" rtlCol="0">
            <a:spAutoFit/>
          </a:bodyPr>
          <a:lstStyle/>
          <a:p>
            <a:pPr marL="12700">
              <a:lnSpc>
                <a:spcPct val="100000"/>
              </a:lnSpc>
              <a:spcBef>
                <a:spcPts val="100"/>
              </a:spcBef>
              <a:tabLst>
                <a:tab pos="526415" algn="l"/>
              </a:tabLst>
            </a:pPr>
            <a:r>
              <a:rPr sz="2800" spc="-5" dirty="0">
                <a:latin typeface="Tahoma"/>
                <a:cs typeface="Tahoma"/>
              </a:rPr>
              <a:t>2.	</a:t>
            </a:r>
            <a:r>
              <a:rPr sz="2800" dirty="0">
                <a:latin typeface="Tahoma"/>
                <a:cs typeface="Tahoma"/>
              </a:rPr>
              <a:t>Compute</a:t>
            </a:r>
            <a:r>
              <a:rPr sz="2800" spc="-35" dirty="0">
                <a:latin typeface="Tahoma"/>
                <a:cs typeface="Tahoma"/>
              </a:rPr>
              <a:t> </a:t>
            </a:r>
            <a:r>
              <a:rPr sz="2800" i="1" dirty="0">
                <a:latin typeface="Times New Roman"/>
                <a:cs typeface="Times New Roman"/>
              </a:rPr>
              <a:t>P</a:t>
            </a:r>
            <a:r>
              <a:rPr sz="2800" i="1" spc="150" dirty="0">
                <a:latin typeface="Times New Roman"/>
                <a:cs typeface="Times New Roman"/>
              </a:rPr>
              <a:t> </a:t>
            </a:r>
            <a:r>
              <a:rPr sz="2800" dirty="0">
                <a:latin typeface="Tahoma"/>
                <a:cs typeface="Tahoma"/>
              </a:rPr>
              <a:t>and</a:t>
            </a:r>
            <a:r>
              <a:rPr sz="2800" spc="-25" dirty="0">
                <a:latin typeface="Tahoma"/>
                <a:cs typeface="Tahoma"/>
              </a:rPr>
              <a:t> </a:t>
            </a:r>
            <a:r>
              <a:rPr sz="2800" i="1" spc="-190" dirty="0">
                <a:latin typeface="Times New Roman"/>
                <a:cs typeface="Times New Roman"/>
              </a:rPr>
              <a:t>P</a:t>
            </a:r>
            <a:r>
              <a:rPr sz="2800" spc="-190" dirty="0">
                <a:latin typeface="Tahoma"/>
                <a:cs typeface="Tahoma"/>
              </a:rPr>
              <a:t>’.</a:t>
            </a:r>
            <a:endParaRPr sz="2800">
              <a:latin typeface="Tahoma"/>
              <a:cs typeface="Tahoma"/>
            </a:endParaRPr>
          </a:p>
        </p:txBody>
      </p:sp>
      <p:grpSp>
        <p:nvGrpSpPr>
          <p:cNvPr id="33" name="object 33"/>
          <p:cNvGrpSpPr/>
          <p:nvPr/>
        </p:nvGrpSpPr>
        <p:grpSpPr>
          <a:xfrm>
            <a:off x="6470870" y="2201226"/>
            <a:ext cx="1930400" cy="1229360"/>
            <a:chOff x="6470870" y="2201226"/>
            <a:chExt cx="1930400" cy="1229360"/>
          </a:xfrm>
        </p:grpSpPr>
        <p:sp>
          <p:nvSpPr>
            <p:cNvPr id="34" name="object 34"/>
            <p:cNvSpPr/>
            <p:nvPr/>
          </p:nvSpPr>
          <p:spPr>
            <a:xfrm>
              <a:off x="6470866" y="2201227"/>
              <a:ext cx="1930400" cy="1229360"/>
            </a:xfrm>
            <a:custGeom>
              <a:avLst/>
              <a:gdLst/>
              <a:ahLst/>
              <a:cxnLst/>
              <a:rect l="l" t="t" r="r" b="b"/>
              <a:pathLst>
                <a:path w="1930400" h="1229360">
                  <a:moveTo>
                    <a:pt x="994181" y="0"/>
                  </a:moveTo>
                  <a:lnTo>
                    <a:pt x="916660" y="35344"/>
                  </a:lnTo>
                  <a:lnTo>
                    <a:pt x="942594" y="56286"/>
                  </a:lnTo>
                  <a:lnTo>
                    <a:pt x="0" y="1223289"/>
                  </a:lnTo>
                  <a:lnTo>
                    <a:pt x="7404" y="1229271"/>
                  </a:lnTo>
                  <a:lnTo>
                    <a:pt x="950010" y="62280"/>
                  </a:lnTo>
                  <a:lnTo>
                    <a:pt x="975944" y="83223"/>
                  </a:lnTo>
                  <a:lnTo>
                    <a:pt x="994181" y="0"/>
                  </a:lnTo>
                  <a:close/>
                </a:path>
                <a:path w="1930400" h="1229360">
                  <a:moveTo>
                    <a:pt x="1930361" y="1079030"/>
                  </a:moveTo>
                  <a:lnTo>
                    <a:pt x="723544" y="612101"/>
                  </a:lnTo>
                  <a:lnTo>
                    <a:pt x="756310" y="589026"/>
                  </a:lnTo>
                  <a:lnTo>
                    <a:pt x="671487" y="597065"/>
                  </a:lnTo>
                  <a:lnTo>
                    <a:pt x="728802" y="660095"/>
                  </a:lnTo>
                  <a:lnTo>
                    <a:pt x="720115" y="620979"/>
                  </a:lnTo>
                  <a:lnTo>
                    <a:pt x="1926920" y="1087920"/>
                  </a:lnTo>
                  <a:lnTo>
                    <a:pt x="1930361" y="1079030"/>
                  </a:lnTo>
                  <a:close/>
                </a:path>
              </a:pathLst>
            </a:custGeom>
            <a:solidFill>
              <a:srgbClr val="000000"/>
            </a:solidFill>
          </p:spPr>
          <p:txBody>
            <a:bodyPr wrap="square" lIns="0" tIns="0" rIns="0" bIns="0" rtlCol="0"/>
            <a:lstStyle/>
            <a:p>
              <a:endParaRPr/>
            </a:p>
          </p:txBody>
        </p:sp>
        <p:sp>
          <p:nvSpPr>
            <p:cNvPr id="35" name="object 35"/>
            <p:cNvSpPr/>
            <p:nvPr/>
          </p:nvSpPr>
          <p:spPr>
            <a:xfrm>
              <a:off x="7312673" y="2436771"/>
              <a:ext cx="0" cy="377825"/>
            </a:xfrm>
            <a:custGeom>
              <a:avLst/>
              <a:gdLst/>
              <a:ahLst/>
              <a:cxnLst/>
              <a:rect l="l" t="t" r="r" b="b"/>
              <a:pathLst>
                <a:path h="377825">
                  <a:moveTo>
                    <a:pt x="0" y="0"/>
                  </a:moveTo>
                  <a:lnTo>
                    <a:pt x="1" y="377592"/>
                  </a:lnTo>
                </a:path>
              </a:pathLst>
            </a:custGeom>
            <a:ln w="9525">
              <a:solidFill>
                <a:srgbClr val="000000"/>
              </a:solidFill>
            </a:ln>
          </p:spPr>
          <p:txBody>
            <a:bodyPr wrap="square" lIns="0" tIns="0" rIns="0" bIns="0" rtlCol="0"/>
            <a:lstStyle/>
            <a:p>
              <a:endParaRPr/>
            </a:p>
          </p:txBody>
        </p:sp>
      </p:grpSp>
      <p:sp>
        <p:nvSpPr>
          <p:cNvPr id="36" name="object 36"/>
          <p:cNvSpPr txBox="1"/>
          <p:nvPr/>
        </p:nvSpPr>
        <p:spPr>
          <a:xfrm>
            <a:off x="6144578" y="3338781"/>
            <a:ext cx="262890" cy="452120"/>
          </a:xfrm>
          <a:prstGeom prst="rect">
            <a:avLst/>
          </a:prstGeom>
        </p:spPr>
        <p:txBody>
          <a:bodyPr vert="horz" wrap="square" lIns="0" tIns="12700" rIns="0" bIns="0" rtlCol="0">
            <a:spAutoFit/>
          </a:bodyPr>
          <a:lstStyle/>
          <a:p>
            <a:pPr marL="12700">
              <a:lnSpc>
                <a:spcPct val="100000"/>
              </a:lnSpc>
              <a:spcBef>
                <a:spcPts val="100"/>
              </a:spcBef>
            </a:pPr>
            <a:r>
              <a:rPr sz="2800" i="1" dirty="0">
                <a:latin typeface="Times New Roman"/>
                <a:cs typeface="Times New Roman"/>
              </a:rPr>
              <a:t>C</a:t>
            </a:r>
            <a:endParaRPr sz="2800">
              <a:latin typeface="Times New Roman"/>
              <a:cs typeface="Times New Roman"/>
            </a:endParaRPr>
          </a:p>
        </p:txBody>
      </p:sp>
      <p:sp>
        <p:nvSpPr>
          <p:cNvPr id="37" name="object 37"/>
          <p:cNvSpPr txBox="1"/>
          <p:nvPr/>
        </p:nvSpPr>
        <p:spPr>
          <a:xfrm>
            <a:off x="26352" y="3780578"/>
            <a:ext cx="9069070" cy="2806700"/>
          </a:xfrm>
          <a:prstGeom prst="rect">
            <a:avLst/>
          </a:prstGeom>
        </p:spPr>
        <p:txBody>
          <a:bodyPr vert="horz" wrap="square" lIns="0" tIns="12700" rIns="0" bIns="0" rtlCol="0">
            <a:spAutoFit/>
          </a:bodyPr>
          <a:lstStyle/>
          <a:p>
            <a:pPr marL="958850" indent="-514350">
              <a:lnSpc>
                <a:spcPct val="100000"/>
              </a:lnSpc>
              <a:spcBef>
                <a:spcPts val="100"/>
              </a:spcBef>
              <a:buAutoNum type="arabicPeriod" startAt="3"/>
              <a:tabLst>
                <a:tab pos="958215" algn="l"/>
                <a:tab pos="958850" algn="l"/>
              </a:tabLst>
            </a:pPr>
            <a:r>
              <a:rPr sz="2800" spc="-20" dirty="0">
                <a:latin typeface="Tahoma"/>
                <a:cs typeface="Tahoma"/>
              </a:rPr>
              <a:t>For</a:t>
            </a:r>
            <a:r>
              <a:rPr sz="2800" spc="-5" dirty="0">
                <a:latin typeface="Tahoma"/>
                <a:cs typeface="Tahoma"/>
              </a:rPr>
              <a:t> </a:t>
            </a:r>
            <a:r>
              <a:rPr sz="2800" dirty="0">
                <a:latin typeface="Tahoma"/>
                <a:cs typeface="Tahoma"/>
              </a:rPr>
              <a:t>each </a:t>
            </a:r>
            <a:r>
              <a:rPr sz="2800" spc="-5" dirty="0">
                <a:latin typeface="Tahoma"/>
                <a:cs typeface="Tahoma"/>
              </a:rPr>
              <a:t>(</a:t>
            </a:r>
            <a:r>
              <a:rPr sz="2800" i="1" spc="-5" dirty="0">
                <a:latin typeface="Times New Roman"/>
                <a:cs typeface="Times New Roman"/>
              </a:rPr>
              <a:t>x</a:t>
            </a:r>
            <a:r>
              <a:rPr sz="2775" i="1" spc="-7" baseline="-19519" dirty="0">
                <a:latin typeface="Times New Roman"/>
                <a:cs typeface="Times New Roman"/>
              </a:rPr>
              <a:t>i</a:t>
            </a:r>
            <a:r>
              <a:rPr sz="2800" i="1" spc="-5" dirty="0">
                <a:latin typeface="Times New Roman"/>
                <a:cs typeface="Times New Roman"/>
              </a:rPr>
              <a:t>,x</a:t>
            </a:r>
            <a:r>
              <a:rPr sz="2775" i="1" spc="-7" baseline="-19519" dirty="0">
                <a:latin typeface="Times New Roman"/>
                <a:cs typeface="Times New Roman"/>
              </a:rPr>
              <a:t>i</a:t>
            </a:r>
            <a:r>
              <a:rPr sz="2800" spc="-5" dirty="0">
                <a:latin typeface="Tahoma"/>
                <a:cs typeface="Tahoma"/>
              </a:rPr>
              <a:t>’)</a:t>
            </a:r>
            <a:r>
              <a:rPr sz="2800" dirty="0">
                <a:latin typeface="Tahoma"/>
                <a:cs typeface="Tahoma"/>
              </a:rPr>
              <a:t> </a:t>
            </a:r>
            <a:r>
              <a:rPr sz="2800" spc="-5" dirty="0">
                <a:latin typeface="Tahoma"/>
                <a:cs typeface="Tahoma"/>
              </a:rPr>
              <a:t>compute </a:t>
            </a:r>
            <a:r>
              <a:rPr sz="2800" i="1" dirty="0">
                <a:latin typeface="Times New Roman"/>
                <a:cs typeface="Times New Roman"/>
              </a:rPr>
              <a:t>X</a:t>
            </a:r>
            <a:r>
              <a:rPr sz="2800" i="1" spc="175" dirty="0">
                <a:latin typeface="Times New Roman"/>
                <a:cs typeface="Times New Roman"/>
              </a:rPr>
              <a:t> </a:t>
            </a:r>
            <a:r>
              <a:rPr sz="2800" spc="-5" dirty="0">
                <a:latin typeface="Tahoma"/>
                <a:cs typeface="Tahoma"/>
              </a:rPr>
              <a:t>by</a:t>
            </a:r>
            <a:r>
              <a:rPr sz="2800" spc="5" dirty="0">
                <a:latin typeface="Tahoma"/>
                <a:cs typeface="Tahoma"/>
              </a:rPr>
              <a:t> </a:t>
            </a:r>
            <a:r>
              <a:rPr sz="2800" spc="-5" dirty="0">
                <a:latin typeface="Tahoma"/>
                <a:cs typeface="Tahoma"/>
              </a:rPr>
              <a:t>triangulation.</a:t>
            </a:r>
            <a:endParaRPr sz="2800" dirty="0">
              <a:latin typeface="Tahoma"/>
              <a:cs typeface="Tahoma"/>
            </a:endParaRPr>
          </a:p>
          <a:p>
            <a:pPr marL="1630045" lvl="1" indent="-572135">
              <a:lnSpc>
                <a:spcPct val="100000"/>
              </a:lnSpc>
              <a:spcBef>
                <a:spcPts val="2565"/>
              </a:spcBef>
              <a:buAutoNum type="romanLcPeriod"/>
              <a:tabLst>
                <a:tab pos="1630045" algn="l"/>
                <a:tab pos="1630680" algn="l"/>
                <a:tab pos="5605145" algn="l"/>
              </a:tabLst>
            </a:pPr>
            <a:r>
              <a:rPr sz="2800" dirty="0">
                <a:latin typeface="Tahoma"/>
                <a:cs typeface="Tahoma"/>
              </a:rPr>
              <a:t>Compute</a:t>
            </a:r>
            <a:r>
              <a:rPr sz="2800" spc="10" dirty="0">
                <a:latin typeface="Tahoma"/>
                <a:cs typeface="Tahoma"/>
              </a:rPr>
              <a:t> </a:t>
            </a:r>
            <a:r>
              <a:rPr sz="2800" spc="-5" dirty="0">
                <a:latin typeface="Tahoma"/>
                <a:cs typeface="Tahoma"/>
              </a:rPr>
              <a:t>intersection</a:t>
            </a:r>
            <a:r>
              <a:rPr sz="2800" spc="10" dirty="0">
                <a:latin typeface="Tahoma"/>
                <a:cs typeface="Tahoma"/>
              </a:rPr>
              <a:t> </a:t>
            </a:r>
            <a:r>
              <a:rPr sz="2800" dirty="0">
                <a:latin typeface="Tahoma"/>
                <a:cs typeface="Tahoma"/>
              </a:rPr>
              <a:t>of	</a:t>
            </a:r>
            <a:r>
              <a:rPr sz="2800" i="1" spc="-5" dirty="0">
                <a:latin typeface="Times New Roman"/>
                <a:cs typeface="Times New Roman"/>
              </a:rPr>
              <a:t>Cx</a:t>
            </a:r>
            <a:r>
              <a:rPr sz="2775" i="1" spc="-7" baseline="-19519" dirty="0">
                <a:latin typeface="Times New Roman"/>
                <a:cs typeface="Times New Roman"/>
              </a:rPr>
              <a:t>i</a:t>
            </a:r>
            <a:r>
              <a:rPr sz="2775" i="1" spc="562" baseline="-19519" dirty="0">
                <a:latin typeface="Times New Roman"/>
                <a:cs typeface="Times New Roman"/>
              </a:rPr>
              <a:t> </a:t>
            </a:r>
            <a:r>
              <a:rPr sz="2800" dirty="0">
                <a:latin typeface="Tahoma"/>
                <a:cs typeface="Tahoma"/>
              </a:rPr>
              <a:t>and</a:t>
            </a:r>
            <a:r>
              <a:rPr sz="2800" spc="-25" dirty="0">
                <a:latin typeface="Tahoma"/>
                <a:cs typeface="Tahoma"/>
              </a:rPr>
              <a:t> </a:t>
            </a:r>
            <a:r>
              <a:rPr sz="2800" i="1" spc="-100" dirty="0">
                <a:latin typeface="Times New Roman"/>
                <a:cs typeface="Times New Roman"/>
              </a:rPr>
              <a:t>C</a:t>
            </a:r>
            <a:r>
              <a:rPr sz="2800" spc="-100" dirty="0">
                <a:latin typeface="Tahoma"/>
                <a:cs typeface="Tahoma"/>
              </a:rPr>
              <a:t>’</a:t>
            </a:r>
            <a:r>
              <a:rPr sz="2800" i="1" spc="-100" dirty="0">
                <a:latin typeface="Times New Roman"/>
                <a:cs typeface="Times New Roman"/>
              </a:rPr>
              <a:t>x</a:t>
            </a:r>
            <a:r>
              <a:rPr sz="2775" i="1" spc="-150" baseline="-19519" dirty="0">
                <a:latin typeface="Times New Roman"/>
                <a:cs typeface="Times New Roman"/>
              </a:rPr>
              <a:t>i</a:t>
            </a:r>
            <a:r>
              <a:rPr sz="2800" spc="-100" dirty="0">
                <a:latin typeface="Tahoma"/>
                <a:cs typeface="Tahoma"/>
              </a:rPr>
              <a:t>’.</a:t>
            </a:r>
            <a:endParaRPr sz="2800" dirty="0">
              <a:latin typeface="Tahoma"/>
              <a:cs typeface="Tahoma"/>
            </a:endParaRPr>
          </a:p>
          <a:p>
            <a:pPr marL="1630045" lvl="1" indent="-572135">
              <a:lnSpc>
                <a:spcPct val="100000"/>
              </a:lnSpc>
              <a:spcBef>
                <a:spcPts val="40"/>
              </a:spcBef>
              <a:buAutoNum type="romanLcPeriod"/>
              <a:tabLst>
                <a:tab pos="1630045" algn="l"/>
                <a:tab pos="1630680" algn="l"/>
              </a:tabLst>
            </a:pPr>
            <a:r>
              <a:rPr sz="2800" dirty="0">
                <a:latin typeface="Tahoma"/>
                <a:cs typeface="Tahoma"/>
              </a:rPr>
              <a:t>Compute</a:t>
            </a:r>
            <a:r>
              <a:rPr sz="2800" spc="-5" dirty="0">
                <a:latin typeface="Tahoma"/>
                <a:cs typeface="Tahoma"/>
              </a:rPr>
              <a:t> segment perpendicular</a:t>
            </a:r>
            <a:r>
              <a:rPr sz="2800" dirty="0">
                <a:latin typeface="Tahoma"/>
                <a:cs typeface="Tahoma"/>
              </a:rPr>
              <a:t> to</a:t>
            </a:r>
            <a:r>
              <a:rPr sz="2800" spc="-5" dirty="0">
                <a:latin typeface="Tahoma"/>
                <a:cs typeface="Tahoma"/>
              </a:rPr>
              <a:t> </a:t>
            </a:r>
            <a:r>
              <a:rPr sz="2800" dirty="0">
                <a:latin typeface="Tahoma"/>
                <a:cs typeface="Tahoma"/>
              </a:rPr>
              <a:t>both.</a:t>
            </a:r>
          </a:p>
          <a:p>
            <a:pPr marL="1630045" lvl="1" indent="-572135">
              <a:lnSpc>
                <a:spcPct val="100000"/>
              </a:lnSpc>
              <a:spcBef>
                <a:spcPts val="5"/>
              </a:spcBef>
              <a:buAutoNum type="romanLcPeriod"/>
              <a:tabLst>
                <a:tab pos="1630045" algn="l"/>
                <a:tab pos="1630680" algn="l"/>
              </a:tabLst>
            </a:pPr>
            <a:r>
              <a:rPr sz="2800" dirty="0">
                <a:latin typeface="Tahoma"/>
                <a:cs typeface="Tahoma"/>
              </a:rPr>
              <a:t>Get</a:t>
            </a:r>
            <a:r>
              <a:rPr sz="2800" spc="-25" dirty="0">
                <a:latin typeface="Tahoma"/>
                <a:cs typeface="Tahoma"/>
              </a:rPr>
              <a:t> </a:t>
            </a:r>
            <a:r>
              <a:rPr sz="2800" dirty="0">
                <a:latin typeface="Tahoma"/>
                <a:cs typeface="Tahoma"/>
              </a:rPr>
              <a:t>the</a:t>
            </a:r>
            <a:r>
              <a:rPr sz="2800" spc="-20" dirty="0">
                <a:latin typeface="Tahoma"/>
                <a:cs typeface="Tahoma"/>
              </a:rPr>
              <a:t> </a:t>
            </a:r>
            <a:r>
              <a:rPr sz="2800" spc="-5" dirty="0">
                <a:latin typeface="Tahoma"/>
                <a:cs typeface="Tahoma"/>
              </a:rPr>
              <a:t>mid-point.</a:t>
            </a:r>
            <a:endParaRPr sz="2800" dirty="0">
              <a:latin typeface="Tahoma"/>
              <a:cs typeface="Tahoma"/>
            </a:endParaRPr>
          </a:p>
          <a:p>
            <a:pPr marL="50800">
              <a:lnSpc>
                <a:spcPct val="100000"/>
              </a:lnSpc>
              <a:spcBef>
                <a:spcPts val="2485"/>
              </a:spcBef>
            </a:pPr>
            <a:r>
              <a:rPr sz="2800" dirty="0">
                <a:latin typeface="Tahoma"/>
                <a:cs typeface="Tahoma"/>
              </a:rPr>
              <a:t>Not </a:t>
            </a:r>
            <a:r>
              <a:rPr sz="2800" spc="-5" dirty="0">
                <a:latin typeface="Tahoma"/>
                <a:cs typeface="Tahoma"/>
              </a:rPr>
              <a:t>projective</a:t>
            </a:r>
            <a:r>
              <a:rPr sz="2800" dirty="0">
                <a:latin typeface="Tahoma"/>
                <a:cs typeface="Tahoma"/>
              </a:rPr>
              <a:t> </a:t>
            </a:r>
            <a:r>
              <a:rPr sz="2800" spc="-10" dirty="0">
                <a:latin typeface="Tahoma"/>
                <a:cs typeface="Tahoma"/>
              </a:rPr>
              <a:t>invariant,</a:t>
            </a:r>
            <a:r>
              <a:rPr sz="2800" dirty="0">
                <a:latin typeface="Tahoma"/>
                <a:cs typeface="Tahoma"/>
              </a:rPr>
              <a:t> </a:t>
            </a:r>
            <a:r>
              <a:rPr sz="2800" spc="-5" dirty="0">
                <a:latin typeface="Tahoma"/>
                <a:cs typeface="Tahoma"/>
              </a:rPr>
              <a:t>i.e.</a:t>
            </a:r>
            <a:r>
              <a:rPr sz="2800" dirty="0">
                <a:latin typeface="Tahoma"/>
                <a:cs typeface="Tahoma"/>
              </a:rPr>
              <a:t> </a:t>
            </a:r>
            <a:r>
              <a:rPr sz="2800" spc="-5" dirty="0">
                <a:latin typeface="Tahoma"/>
                <a:cs typeface="Tahoma"/>
              </a:rPr>
              <a:t>(</a:t>
            </a:r>
            <a:r>
              <a:rPr sz="2800" i="1" spc="-5" dirty="0">
                <a:latin typeface="Times New Roman"/>
                <a:cs typeface="Times New Roman"/>
              </a:rPr>
              <a:t>PH,P</a:t>
            </a:r>
            <a:r>
              <a:rPr sz="2800" spc="-5" dirty="0">
                <a:latin typeface="Tahoma"/>
                <a:cs typeface="Tahoma"/>
              </a:rPr>
              <a:t>’</a:t>
            </a:r>
            <a:r>
              <a:rPr sz="2800" i="1" spc="-5" dirty="0">
                <a:latin typeface="Times New Roman"/>
                <a:cs typeface="Times New Roman"/>
              </a:rPr>
              <a:t>H</a:t>
            </a:r>
            <a:r>
              <a:rPr sz="2800" spc="-5" dirty="0">
                <a:latin typeface="Tahoma"/>
                <a:cs typeface="Tahoma"/>
              </a:rPr>
              <a:t>)</a:t>
            </a:r>
            <a:r>
              <a:rPr sz="2800" spc="5" dirty="0">
                <a:latin typeface="Tahoma"/>
                <a:cs typeface="Tahoma"/>
              </a:rPr>
              <a:t> </a:t>
            </a:r>
            <a:r>
              <a:rPr sz="2800" dirty="0">
                <a:latin typeface="Tahoma"/>
                <a:cs typeface="Tahoma"/>
              </a:rPr>
              <a:t>does not </a:t>
            </a:r>
            <a:r>
              <a:rPr sz="2800" spc="-5" dirty="0">
                <a:latin typeface="Tahoma"/>
                <a:cs typeface="Tahoma"/>
              </a:rPr>
              <a:t>give</a:t>
            </a:r>
            <a:r>
              <a:rPr sz="2800" dirty="0">
                <a:latin typeface="Tahoma"/>
                <a:cs typeface="Tahoma"/>
              </a:rPr>
              <a:t> </a:t>
            </a:r>
            <a:r>
              <a:rPr sz="2800" i="1" dirty="0">
                <a:latin typeface="Times New Roman"/>
                <a:cs typeface="Times New Roman"/>
              </a:rPr>
              <a:t>H</a:t>
            </a:r>
            <a:r>
              <a:rPr sz="2775" baseline="25525" dirty="0">
                <a:latin typeface="Times New Roman"/>
                <a:cs typeface="Times New Roman"/>
              </a:rPr>
              <a:t>-1</a:t>
            </a:r>
            <a:r>
              <a:rPr sz="2800" i="1" dirty="0">
                <a:latin typeface="Times New Roman"/>
                <a:cs typeface="Times New Roman"/>
              </a:rPr>
              <a:t>X</a:t>
            </a:r>
            <a:r>
              <a:rPr sz="2800" dirty="0">
                <a:latin typeface="Tahoma"/>
                <a:cs typeface="Tahoma"/>
              </a:rPr>
              <a:t>.</a:t>
            </a:r>
          </a:p>
        </p:txBody>
      </p:sp>
      <p:sp>
        <p:nvSpPr>
          <p:cNvPr id="38" name="object 38"/>
          <p:cNvSpPr txBox="1"/>
          <p:nvPr/>
        </p:nvSpPr>
        <p:spPr>
          <a:xfrm>
            <a:off x="6633040" y="2777588"/>
            <a:ext cx="299720" cy="452120"/>
          </a:xfrm>
          <a:prstGeom prst="rect">
            <a:avLst/>
          </a:prstGeom>
        </p:spPr>
        <p:txBody>
          <a:bodyPr vert="horz" wrap="square" lIns="0" tIns="12700" rIns="0" bIns="0" rtlCol="0">
            <a:spAutoFit/>
          </a:bodyPr>
          <a:lstStyle/>
          <a:p>
            <a:pPr marL="38100">
              <a:lnSpc>
                <a:spcPct val="100000"/>
              </a:lnSpc>
              <a:spcBef>
                <a:spcPts val="100"/>
              </a:spcBef>
            </a:pPr>
            <a:r>
              <a:rPr sz="2800" i="1" spc="-5" dirty="0">
                <a:latin typeface="Times New Roman"/>
                <a:cs typeface="Times New Roman"/>
              </a:rPr>
              <a:t>x</a:t>
            </a:r>
            <a:r>
              <a:rPr sz="2775" i="1" spc="-7" baseline="-19519" dirty="0">
                <a:latin typeface="Times New Roman"/>
                <a:cs typeface="Times New Roman"/>
              </a:rPr>
              <a:t>i</a:t>
            </a:r>
            <a:endParaRPr sz="2775" baseline="-19519">
              <a:latin typeface="Times New Roman"/>
              <a:cs typeface="Times New Roman"/>
            </a:endParaRPr>
          </a:p>
        </p:txBody>
      </p:sp>
      <p:sp>
        <p:nvSpPr>
          <p:cNvPr id="39" name="object 39"/>
          <p:cNvSpPr txBox="1"/>
          <p:nvPr/>
        </p:nvSpPr>
        <p:spPr>
          <a:xfrm>
            <a:off x="8365939" y="3309273"/>
            <a:ext cx="337185" cy="452120"/>
          </a:xfrm>
          <a:prstGeom prst="rect">
            <a:avLst/>
          </a:prstGeom>
        </p:spPr>
        <p:txBody>
          <a:bodyPr vert="horz" wrap="square" lIns="0" tIns="12700" rIns="0" bIns="0" rtlCol="0">
            <a:spAutoFit/>
          </a:bodyPr>
          <a:lstStyle/>
          <a:p>
            <a:pPr marL="12700">
              <a:lnSpc>
                <a:spcPct val="100000"/>
              </a:lnSpc>
              <a:spcBef>
                <a:spcPts val="100"/>
              </a:spcBef>
            </a:pPr>
            <a:r>
              <a:rPr sz="2800" i="1" spc="-10" dirty="0">
                <a:latin typeface="Times New Roman"/>
                <a:cs typeface="Times New Roman"/>
              </a:rPr>
              <a:t>C</a:t>
            </a:r>
            <a:r>
              <a:rPr sz="2800" dirty="0">
                <a:latin typeface="Tahoma"/>
                <a:cs typeface="Tahoma"/>
              </a:rPr>
              <a:t>’</a:t>
            </a:r>
            <a:endParaRPr sz="2800">
              <a:latin typeface="Tahoma"/>
              <a:cs typeface="Tahoma"/>
            </a:endParaRPr>
          </a:p>
        </p:txBody>
      </p:sp>
      <p:sp>
        <p:nvSpPr>
          <p:cNvPr id="40" name="object 40"/>
          <p:cNvSpPr txBox="1"/>
          <p:nvPr/>
        </p:nvSpPr>
        <p:spPr>
          <a:xfrm>
            <a:off x="7814857" y="2819748"/>
            <a:ext cx="374015" cy="452120"/>
          </a:xfrm>
          <a:prstGeom prst="rect">
            <a:avLst/>
          </a:prstGeom>
        </p:spPr>
        <p:txBody>
          <a:bodyPr vert="horz" wrap="square" lIns="0" tIns="12700" rIns="0" bIns="0" rtlCol="0">
            <a:spAutoFit/>
          </a:bodyPr>
          <a:lstStyle/>
          <a:p>
            <a:pPr marL="38100">
              <a:lnSpc>
                <a:spcPct val="100000"/>
              </a:lnSpc>
              <a:spcBef>
                <a:spcPts val="100"/>
              </a:spcBef>
            </a:pPr>
            <a:r>
              <a:rPr sz="2800" i="1" spc="-10" dirty="0">
                <a:latin typeface="Times New Roman"/>
                <a:cs typeface="Times New Roman"/>
              </a:rPr>
              <a:t>x</a:t>
            </a:r>
            <a:r>
              <a:rPr sz="2775" i="1" spc="-15" baseline="-19519" dirty="0">
                <a:latin typeface="Times New Roman"/>
                <a:cs typeface="Times New Roman"/>
              </a:rPr>
              <a:t>i</a:t>
            </a:r>
            <a:r>
              <a:rPr sz="2800" spc="-10" dirty="0">
                <a:latin typeface="Tahoma"/>
                <a:cs typeface="Tahoma"/>
              </a:rPr>
              <a:t>’</a:t>
            </a:r>
            <a:endParaRPr sz="2800">
              <a:latin typeface="Tahoma"/>
              <a:cs typeface="Tahoma"/>
            </a:endParaRPr>
          </a:p>
        </p:txBody>
      </p:sp>
      <p:sp>
        <p:nvSpPr>
          <p:cNvPr id="41" name="object 41"/>
          <p:cNvSpPr txBox="1"/>
          <p:nvPr/>
        </p:nvSpPr>
        <p:spPr>
          <a:xfrm>
            <a:off x="7688759" y="2190432"/>
            <a:ext cx="122682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Tahoma"/>
                <a:cs typeface="Tahoma"/>
              </a:rPr>
              <a:t>Perp.</a:t>
            </a:r>
            <a:r>
              <a:rPr sz="1800" spc="-65" dirty="0">
                <a:latin typeface="Tahoma"/>
                <a:cs typeface="Tahoma"/>
              </a:rPr>
              <a:t> </a:t>
            </a:r>
            <a:r>
              <a:rPr sz="1800" dirty="0">
                <a:latin typeface="Tahoma"/>
                <a:cs typeface="Tahoma"/>
              </a:rPr>
              <a:t>segm.</a:t>
            </a:r>
            <a:endParaRPr sz="1800">
              <a:latin typeface="Tahoma"/>
              <a:cs typeface="Tahoma"/>
            </a:endParaRPr>
          </a:p>
        </p:txBody>
      </p:sp>
      <p:sp>
        <p:nvSpPr>
          <p:cNvPr id="42" name="object 42"/>
          <p:cNvSpPr/>
          <p:nvPr/>
        </p:nvSpPr>
        <p:spPr>
          <a:xfrm>
            <a:off x="7465059" y="2525350"/>
            <a:ext cx="848360" cy="121285"/>
          </a:xfrm>
          <a:custGeom>
            <a:avLst/>
            <a:gdLst/>
            <a:ahLst/>
            <a:cxnLst/>
            <a:rect l="l" t="t" r="r" b="b"/>
            <a:pathLst>
              <a:path w="848359" h="121285">
                <a:moveTo>
                  <a:pt x="839149" y="0"/>
                </a:moveTo>
                <a:lnTo>
                  <a:pt x="800606" y="19710"/>
                </a:lnTo>
                <a:lnTo>
                  <a:pt x="752049" y="30505"/>
                </a:lnTo>
                <a:lnTo>
                  <a:pt x="710538" y="37420"/>
                </a:lnTo>
                <a:lnTo>
                  <a:pt x="636189" y="47177"/>
                </a:lnTo>
                <a:lnTo>
                  <a:pt x="579534" y="53172"/>
                </a:lnTo>
                <a:lnTo>
                  <a:pt x="517919" y="58689"/>
                </a:lnTo>
                <a:lnTo>
                  <a:pt x="451970" y="63667"/>
                </a:lnTo>
                <a:lnTo>
                  <a:pt x="382306" y="68044"/>
                </a:lnTo>
                <a:lnTo>
                  <a:pt x="309548" y="71761"/>
                </a:lnTo>
                <a:lnTo>
                  <a:pt x="234316" y="74756"/>
                </a:lnTo>
                <a:lnTo>
                  <a:pt x="157229" y="76969"/>
                </a:lnTo>
                <a:lnTo>
                  <a:pt x="76137" y="77919"/>
                </a:lnTo>
                <a:lnTo>
                  <a:pt x="75747" y="44584"/>
                </a:lnTo>
                <a:lnTo>
                  <a:pt x="0" y="83574"/>
                </a:lnTo>
                <a:lnTo>
                  <a:pt x="76640" y="120779"/>
                </a:lnTo>
                <a:lnTo>
                  <a:pt x="76249" y="87444"/>
                </a:lnTo>
                <a:lnTo>
                  <a:pt x="157504" y="86490"/>
                </a:lnTo>
                <a:lnTo>
                  <a:pt x="234696" y="84273"/>
                </a:lnTo>
                <a:lnTo>
                  <a:pt x="310034" y="81273"/>
                </a:lnTo>
                <a:lnTo>
                  <a:pt x="382903" y="77551"/>
                </a:lnTo>
                <a:lnTo>
                  <a:pt x="452687" y="73164"/>
                </a:lnTo>
                <a:lnTo>
                  <a:pt x="518769" y="68177"/>
                </a:lnTo>
                <a:lnTo>
                  <a:pt x="580537" y="62645"/>
                </a:lnTo>
                <a:lnTo>
                  <a:pt x="637376" y="56629"/>
                </a:lnTo>
                <a:lnTo>
                  <a:pt x="688646" y="50190"/>
                </a:lnTo>
                <a:lnTo>
                  <a:pt x="733798" y="43379"/>
                </a:lnTo>
                <a:lnTo>
                  <a:pt x="772217" y="36249"/>
                </a:lnTo>
                <a:lnTo>
                  <a:pt x="816033" y="25010"/>
                </a:lnTo>
                <a:lnTo>
                  <a:pt x="848226" y="2884"/>
                </a:lnTo>
                <a:lnTo>
                  <a:pt x="839149" y="0"/>
                </a:lnTo>
                <a:close/>
              </a:path>
            </a:pathLst>
          </a:custGeom>
          <a:solidFill>
            <a:srgbClr val="000000"/>
          </a:solidFill>
        </p:spPr>
        <p:txBody>
          <a:bodyPr wrap="square" lIns="0" tIns="0" rIns="0" bIns="0" rtlCol="0"/>
          <a:lstStyle/>
          <a:p>
            <a:endParaRPr/>
          </a:p>
        </p:txBody>
      </p:sp>
      <p:pic>
        <p:nvPicPr>
          <p:cNvPr id="43" name="Picture 42">
            <a:extLst>
              <a:ext uri="{FF2B5EF4-FFF2-40B4-BE49-F238E27FC236}">
                <a16:creationId xmlns:a16="http://schemas.microsoft.com/office/drawing/2014/main" id="{B610C3F4-D476-3DCE-D44E-6EC8AB218706}"/>
              </a:ext>
            </a:extLst>
          </p:cNvPr>
          <p:cNvPicPr>
            <a:picLocks noChangeAspect="1"/>
          </p:cNvPicPr>
          <p:nvPr/>
        </p:nvPicPr>
        <p:blipFill>
          <a:blip r:embed="rId2"/>
          <a:stretch>
            <a:fillRect/>
          </a:stretch>
        </p:blipFill>
        <p:spPr>
          <a:xfrm>
            <a:off x="36142" y="6158174"/>
            <a:ext cx="9059280" cy="4064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0739" y="272605"/>
            <a:ext cx="4512945" cy="1369695"/>
          </a:xfrm>
          <a:prstGeom prst="rect">
            <a:avLst/>
          </a:prstGeom>
        </p:spPr>
        <p:txBody>
          <a:bodyPr vert="horz" wrap="square" lIns="0" tIns="9525" rIns="0" bIns="0" rtlCol="0">
            <a:spAutoFit/>
          </a:bodyPr>
          <a:lstStyle/>
          <a:p>
            <a:pPr marL="12700" marR="5080">
              <a:lnSpc>
                <a:spcPct val="100400"/>
              </a:lnSpc>
              <a:spcBef>
                <a:spcPts val="75"/>
              </a:spcBef>
            </a:pPr>
            <a:r>
              <a:rPr spc="-10" dirty="0"/>
              <a:t>Minimizing </a:t>
            </a:r>
            <a:r>
              <a:rPr spc="-5" dirty="0"/>
              <a:t> Reprojection</a:t>
            </a:r>
            <a:r>
              <a:rPr spc="-75" dirty="0"/>
              <a:t> </a:t>
            </a:r>
            <a:r>
              <a:rPr spc="-5" dirty="0"/>
              <a:t>Error</a:t>
            </a:r>
          </a:p>
        </p:txBody>
      </p:sp>
      <p:grpSp>
        <p:nvGrpSpPr>
          <p:cNvPr id="3" name="object 3"/>
          <p:cNvGrpSpPr/>
          <p:nvPr/>
        </p:nvGrpSpPr>
        <p:grpSpPr>
          <a:xfrm>
            <a:off x="6667500" y="69850"/>
            <a:ext cx="2199005" cy="1563370"/>
            <a:chOff x="6667500" y="69850"/>
            <a:chExt cx="2199005" cy="1563370"/>
          </a:xfrm>
        </p:grpSpPr>
        <p:sp>
          <p:nvSpPr>
            <p:cNvPr id="4" name="object 4"/>
            <p:cNvSpPr/>
            <p:nvPr/>
          </p:nvSpPr>
          <p:spPr>
            <a:xfrm>
              <a:off x="7134225" y="73025"/>
              <a:ext cx="1727200" cy="584200"/>
            </a:xfrm>
            <a:custGeom>
              <a:avLst/>
              <a:gdLst/>
              <a:ahLst/>
              <a:cxnLst/>
              <a:rect l="l" t="t" r="r" b="b"/>
              <a:pathLst>
                <a:path w="1727200" h="584200">
                  <a:moveTo>
                    <a:pt x="0" y="584200"/>
                  </a:moveTo>
                  <a:lnTo>
                    <a:pt x="146050" y="0"/>
                  </a:lnTo>
                  <a:lnTo>
                    <a:pt x="1727200" y="0"/>
                  </a:lnTo>
                  <a:lnTo>
                    <a:pt x="1581151" y="584200"/>
                  </a:lnTo>
                  <a:lnTo>
                    <a:pt x="0" y="584200"/>
                  </a:lnTo>
                  <a:close/>
                </a:path>
              </a:pathLst>
            </a:custGeom>
            <a:ln w="6350">
              <a:solidFill>
                <a:srgbClr val="000000"/>
              </a:solidFill>
            </a:ln>
          </p:spPr>
          <p:txBody>
            <a:bodyPr wrap="square" lIns="0" tIns="0" rIns="0" bIns="0" rtlCol="0"/>
            <a:lstStyle/>
            <a:p>
              <a:endParaRPr/>
            </a:p>
          </p:txBody>
        </p:sp>
        <p:sp>
          <p:nvSpPr>
            <p:cNvPr id="5" name="object 5"/>
            <p:cNvSpPr/>
            <p:nvPr/>
          </p:nvSpPr>
          <p:spPr>
            <a:xfrm>
              <a:off x="6670675" y="835025"/>
              <a:ext cx="1120775" cy="499109"/>
            </a:xfrm>
            <a:custGeom>
              <a:avLst/>
              <a:gdLst/>
              <a:ahLst/>
              <a:cxnLst/>
              <a:rect l="l" t="t" r="r" b="b"/>
              <a:pathLst>
                <a:path w="1120775" h="499109">
                  <a:moveTo>
                    <a:pt x="0" y="0"/>
                  </a:moveTo>
                  <a:lnTo>
                    <a:pt x="0" y="498704"/>
                  </a:lnTo>
                </a:path>
                <a:path w="1120775" h="499109">
                  <a:moveTo>
                    <a:pt x="0" y="0"/>
                  </a:moveTo>
                  <a:lnTo>
                    <a:pt x="1120633" y="234684"/>
                  </a:lnTo>
                </a:path>
              </a:pathLst>
            </a:custGeom>
            <a:ln w="6350">
              <a:solidFill>
                <a:srgbClr val="000000"/>
              </a:solidFill>
            </a:ln>
          </p:spPr>
          <p:txBody>
            <a:bodyPr wrap="square" lIns="0" tIns="0" rIns="0" bIns="0" rtlCol="0"/>
            <a:lstStyle/>
            <a:p>
              <a:endParaRPr/>
            </a:p>
          </p:txBody>
        </p:sp>
        <p:sp>
          <p:nvSpPr>
            <p:cNvPr id="6" name="object 6"/>
            <p:cNvSpPr/>
            <p:nvPr/>
          </p:nvSpPr>
          <p:spPr>
            <a:xfrm>
              <a:off x="7788275" y="1069975"/>
              <a:ext cx="0" cy="557530"/>
            </a:xfrm>
            <a:custGeom>
              <a:avLst/>
              <a:gdLst/>
              <a:ahLst/>
              <a:cxnLst/>
              <a:rect l="l" t="t" r="r" b="b"/>
              <a:pathLst>
                <a:path h="557530">
                  <a:moveTo>
                    <a:pt x="0" y="0"/>
                  </a:moveTo>
                  <a:lnTo>
                    <a:pt x="0" y="557375"/>
                  </a:lnTo>
                </a:path>
              </a:pathLst>
            </a:custGeom>
            <a:ln w="6350">
              <a:solidFill>
                <a:srgbClr val="000000"/>
              </a:solidFill>
            </a:ln>
          </p:spPr>
          <p:txBody>
            <a:bodyPr wrap="square" lIns="0" tIns="0" rIns="0" bIns="0" rtlCol="0"/>
            <a:lstStyle/>
            <a:p>
              <a:endParaRPr/>
            </a:p>
          </p:txBody>
        </p:sp>
        <p:sp>
          <p:nvSpPr>
            <p:cNvPr id="7" name="object 7"/>
            <p:cNvSpPr/>
            <p:nvPr/>
          </p:nvSpPr>
          <p:spPr>
            <a:xfrm>
              <a:off x="6670675" y="1336675"/>
              <a:ext cx="1120775" cy="293370"/>
            </a:xfrm>
            <a:custGeom>
              <a:avLst/>
              <a:gdLst/>
              <a:ahLst/>
              <a:cxnLst/>
              <a:rect l="l" t="t" r="r" b="b"/>
              <a:pathLst>
                <a:path w="1120775" h="293369">
                  <a:moveTo>
                    <a:pt x="0" y="0"/>
                  </a:moveTo>
                  <a:lnTo>
                    <a:pt x="1120633" y="293355"/>
                  </a:lnTo>
                </a:path>
              </a:pathLst>
            </a:custGeom>
            <a:ln w="6350">
              <a:solidFill>
                <a:srgbClr val="000000"/>
              </a:solidFill>
            </a:ln>
          </p:spPr>
          <p:txBody>
            <a:bodyPr wrap="square" lIns="0" tIns="0" rIns="0" bIns="0" rtlCol="0"/>
            <a:lstStyle/>
            <a:p>
              <a:endParaRPr/>
            </a:p>
          </p:txBody>
        </p:sp>
        <p:sp>
          <p:nvSpPr>
            <p:cNvPr id="8" name="object 8"/>
            <p:cNvSpPr/>
            <p:nvPr/>
          </p:nvSpPr>
          <p:spPr>
            <a:xfrm>
              <a:off x="7362825" y="396875"/>
              <a:ext cx="503555" cy="528320"/>
            </a:xfrm>
            <a:custGeom>
              <a:avLst/>
              <a:gdLst/>
              <a:ahLst/>
              <a:cxnLst/>
              <a:rect l="l" t="t" r="r" b="b"/>
              <a:pathLst>
                <a:path w="503554" h="528319">
                  <a:moveTo>
                    <a:pt x="503228" y="0"/>
                  </a:moveTo>
                  <a:lnTo>
                    <a:pt x="0" y="528040"/>
                  </a:lnTo>
                </a:path>
              </a:pathLst>
            </a:custGeom>
            <a:ln w="6350">
              <a:solidFill>
                <a:srgbClr val="000000"/>
              </a:solidFill>
            </a:ln>
          </p:spPr>
          <p:txBody>
            <a:bodyPr wrap="square" lIns="0" tIns="0" rIns="0" bIns="0" rtlCol="0"/>
            <a:lstStyle/>
            <a:p>
              <a:endParaRPr/>
            </a:p>
          </p:txBody>
        </p:sp>
        <p:sp>
          <p:nvSpPr>
            <p:cNvPr id="9" name="object 9"/>
            <p:cNvSpPr/>
            <p:nvPr/>
          </p:nvSpPr>
          <p:spPr>
            <a:xfrm>
              <a:off x="6835775" y="1158875"/>
              <a:ext cx="369570" cy="410845"/>
            </a:xfrm>
            <a:custGeom>
              <a:avLst/>
              <a:gdLst/>
              <a:ahLst/>
              <a:cxnLst/>
              <a:rect l="l" t="t" r="r" b="b"/>
              <a:pathLst>
                <a:path w="369570" h="410844">
                  <a:moveTo>
                    <a:pt x="369230" y="0"/>
                  </a:moveTo>
                  <a:lnTo>
                    <a:pt x="0" y="410698"/>
                  </a:lnTo>
                </a:path>
              </a:pathLst>
            </a:custGeom>
            <a:ln w="6350">
              <a:solidFill>
                <a:srgbClr val="000000"/>
              </a:solidFill>
            </a:ln>
          </p:spPr>
          <p:txBody>
            <a:bodyPr wrap="square" lIns="0" tIns="0" rIns="0" bIns="0" rtlCol="0"/>
            <a:lstStyle/>
            <a:p>
              <a:endParaRPr/>
            </a:p>
          </p:txBody>
        </p:sp>
        <p:sp>
          <p:nvSpPr>
            <p:cNvPr id="10" name="object 10"/>
            <p:cNvSpPr/>
            <p:nvPr/>
          </p:nvSpPr>
          <p:spPr>
            <a:xfrm>
              <a:off x="8112125" y="1127125"/>
              <a:ext cx="0" cy="499109"/>
            </a:xfrm>
            <a:custGeom>
              <a:avLst/>
              <a:gdLst/>
              <a:ahLst/>
              <a:cxnLst/>
              <a:rect l="l" t="t" r="r" b="b"/>
              <a:pathLst>
                <a:path h="499110">
                  <a:moveTo>
                    <a:pt x="0" y="0"/>
                  </a:moveTo>
                  <a:lnTo>
                    <a:pt x="0" y="498704"/>
                  </a:lnTo>
                </a:path>
              </a:pathLst>
            </a:custGeom>
            <a:ln w="6350">
              <a:solidFill>
                <a:srgbClr val="000000"/>
              </a:solidFill>
            </a:ln>
          </p:spPr>
          <p:txBody>
            <a:bodyPr wrap="square" lIns="0" tIns="0" rIns="0" bIns="0" rtlCol="0"/>
            <a:lstStyle/>
            <a:p>
              <a:endParaRPr/>
            </a:p>
          </p:txBody>
        </p:sp>
        <p:sp>
          <p:nvSpPr>
            <p:cNvPr id="11" name="object 11"/>
            <p:cNvSpPr/>
            <p:nvPr/>
          </p:nvSpPr>
          <p:spPr>
            <a:xfrm>
              <a:off x="8093075" y="835024"/>
              <a:ext cx="770255" cy="308610"/>
            </a:xfrm>
            <a:custGeom>
              <a:avLst/>
              <a:gdLst/>
              <a:ahLst/>
              <a:cxnLst/>
              <a:rect l="l" t="t" r="r" b="b"/>
              <a:pathLst>
                <a:path w="770254" h="308609">
                  <a:moveTo>
                    <a:pt x="0" y="308023"/>
                  </a:moveTo>
                  <a:lnTo>
                    <a:pt x="769913" y="0"/>
                  </a:lnTo>
                </a:path>
              </a:pathLst>
            </a:custGeom>
            <a:ln w="6350">
              <a:solidFill>
                <a:srgbClr val="000000"/>
              </a:solidFill>
            </a:ln>
          </p:spPr>
          <p:txBody>
            <a:bodyPr wrap="square" lIns="0" tIns="0" rIns="0" bIns="0" rtlCol="0"/>
            <a:lstStyle/>
            <a:p>
              <a:endParaRPr/>
            </a:p>
          </p:txBody>
        </p:sp>
        <p:sp>
          <p:nvSpPr>
            <p:cNvPr id="12" name="object 12"/>
            <p:cNvSpPr/>
            <p:nvPr/>
          </p:nvSpPr>
          <p:spPr>
            <a:xfrm>
              <a:off x="8861425" y="835025"/>
              <a:ext cx="0" cy="499109"/>
            </a:xfrm>
            <a:custGeom>
              <a:avLst/>
              <a:gdLst/>
              <a:ahLst/>
              <a:cxnLst/>
              <a:rect l="l" t="t" r="r" b="b"/>
              <a:pathLst>
                <a:path h="499109">
                  <a:moveTo>
                    <a:pt x="0" y="0"/>
                  </a:moveTo>
                  <a:lnTo>
                    <a:pt x="0" y="498704"/>
                  </a:lnTo>
                </a:path>
              </a:pathLst>
            </a:custGeom>
            <a:ln w="6350">
              <a:solidFill>
                <a:srgbClr val="000000"/>
              </a:solidFill>
            </a:ln>
          </p:spPr>
          <p:txBody>
            <a:bodyPr wrap="square" lIns="0" tIns="0" rIns="0" bIns="0" rtlCol="0"/>
            <a:lstStyle/>
            <a:p>
              <a:endParaRPr/>
            </a:p>
          </p:txBody>
        </p:sp>
        <p:sp>
          <p:nvSpPr>
            <p:cNvPr id="13" name="object 13"/>
            <p:cNvSpPr/>
            <p:nvPr/>
          </p:nvSpPr>
          <p:spPr>
            <a:xfrm>
              <a:off x="8093075" y="1336675"/>
              <a:ext cx="770255" cy="293370"/>
            </a:xfrm>
            <a:custGeom>
              <a:avLst/>
              <a:gdLst/>
              <a:ahLst/>
              <a:cxnLst/>
              <a:rect l="l" t="t" r="r" b="b"/>
              <a:pathLst>
                <a:path w="770254" h="293369">
                  <a:moveTo>
                    <a:pt x="0" y="293355"/>
                  </a:moveTo>
                  <a:lnTo>
                    <a:pt x="769913" y="0"/>
                  </a:lnTo>
                </a:path>
              </a:pathLst>
            </a:custGeom>
            <a:ln w="6350">
              <a:solidFill>
                <a:srgbClr val="000000"/>
              </a:solidFill>
            </a:ln>
          </p:spPr>
          <p:txBody>
            <a:bodyPr wrap="square" lIns="0" tIns="0" rIns="0" bIns="0" rtlCol="0"/>
            <a:lstStyle/>
            <a:p>
              <a:endParaRPr/>
            </a:p>
          </p:txBody>
        </p:sp>
        <p:sp>
          <p:nvSpPr>
            <p:cNvPr id="14" name="object 14"/>
            <p:cNvSpPr/>
            <p:nvPr/>
          </p:nvSpPr>
          <p:spPr>
            <a:xfrm>
              <a:off x="7864475" y="396875"/>
              <a:ext cx="503555" cy="616585"/>
            </a:xfrm>
            <a:custGeom>
              <a:avLst/>
              <a:gdLst/>
              <a:ahLst/>
              <a:cxnLst/>
              <a:rect l="l" t="t" r="r" b="b"/>
              <a:pathLst>
                <a:path w="503554" h="616585">
                  <a:moveTo>
                    <a:pt x="0" y="0"/>
                  </a:moveTo>
                  <a:lnTo>
                    <a:pt x="503228" y="616047"/>
                  </a:lnTo>
                </a:path>
              </a:pathLst>
            </a:custGeom>
            <a:ln w="6350">
              <a:solidFill>
                <a:srgbClr val="000000"/>
              </a:solidFill>
            </a:ln>
          </p:spPr>
          <p:txBody>
            <a:bodyPr wrap="square" lIns="0" tIns="0" rIns="0" bIns="0" rtlCol="0"/>
            <a:lstStyle/>
            <a:p>
              <a:endParaRPr/>
            </a:p>
          </p:txBody>
        </p:sp>
        <p:sp>
          <p:nvSpPr>
            <p:cNvPr id="15" name="object 15"/>
            <p:cNvSpPr/>
            <p:nvPr/>
          </p:nvSpPr>
          <p:spPr>
            <a:xfrm>
              <a:off x="8461375" y="1158875"/>
              <a:ext cx="283210" cy="352425"/>
            </a:xfrm>
            <a:custGeom>
              <a:avLst/>
              <a:gdLst/>
              <a:ahLst/>
              <a:cxnLst/>
              <a:rect l="l" t="t" r="r" b="b"/>
              <a:pathLst>
                <a:path w="283209" h="352425">
                  <a:moveTo>
                    <a:pt x="0" y="0"/>
                  </a:moveTo>
                  <a:lnTo>
                    <a:pt x="283066" y="352027"/>
                  </a:lnTo>
                </a:path>
              </a:pathLst>
            </a:custGeom>
            <a:ln w="6350">
              <a:solidFill>
                <a:srgbClr val="000000"/>
              </a:solidFill>
            </a:ln>
          </p:spPr>
          <p:txBody>
            <a:bodyPr wrap="square" lIns="0" tIns="0" rIns="0" bIns="0" rtlCol="0"/>
            <a:lstStyle/>
            <a:p>
              <a:endParaRPr/>
            </a:p>
          </p:txBody>
        </p:sp>
        <p:sp>
          <p:nvSpPr>
            <p:cNvPr id="16" name="object 16"/>
            <p:cNvSpPr/>
            <p:nvPr/>
          </p:nvSpPr>
          <p:spPr>
            <a:xfrm>
              <a:off x="6835775" y="1577975"/>
              <a:ext cx="872490" cy="7620"/>
            </a:xfrm>
            <a:custGeom>
              <a:avLst/>
              <a:gdLst/>
              <a:ahLst/>
              <a:cxnLst/>
              <a:rect l="l" t="t" r="r" b="b"/>
              <a:pathLst>
                <a:path w="872490" h="7619">
                  <a:moveTo>
                    <a:pt x="0" y="0"/>
                  </a:moveTo>
                  <a:lnTo>
                    <a:pt x="872459" y="7334"/>
                  </a:lnTo>
                </a:path>
              </a:pathLst>
            </a:custGeom>
            <a:ln w="6350">
              <a:solidFill>
                <a:srgbClr val="000000"/>
              </a:solidFill>
            </a:ln>
          </p:spPr>
          <p:txBody>
            <a:bodyPr wrap="square" lIns="0" tIns="0" rIns="0" bIns="0" rtlCol="0"/>
            <a:lstStyle/>
            <a:p>
              <a:endParaRPr/>
            </a:p>
          </p:txBody>
        </p:sp>
        <p:sp>
          <p:nvSpPr>
            <p:cNvPr id="17" name="object 17"/>
            <p:cNvSpPr/>
            <p:nvPr/>
          </p:nvSpPr>
          <p:spPr>
            <a:xfrm>
              <a:off x="7788275" y="1565274"/>
              <a:ext cx="323215" cy="3175"/>
            </a:xfrm>
            <a:custGeom>
              <a:avLst/>
              <a:gdLst/>
              <a:ahLst/>
              <a:cxnLst/>
              <a:rect l="l" t="t" r="r" b="b"/>
              <a:pathLst>
                <a:path w="323215" h="3175">
                  <a:moveTo>
                    <a:pt x="0" y="3056"/>
                  </a:moveTo>
                  <a:lnTo>
                    <a:pt x="322653" y="0"/>
                  </a:lnTo>
                </a:path>
              </a:pathLst>
            </a:custGeom>
            <a:ln w="6350">
              <a:solidFill>
                <a:srgbClr val="000000"/>
              </a:solidFill>
            </a:ln>
          </p:spPr>
          <p:txBody>
            <a:bodyPr wrap="square" lIns="0" tIns="0" rIns="0" bIns="0" rtlCol="0"/>
            <a:lstStyle/>
            <a:p>
              <a:endParaRPr/>
            </a:p>
          </p:txBody>
        </p:sp>
        <p:sp>
          <p:nvSpPr>
            <p:cNvPr id="18" name="object 18"/>
            <p:cNvSpPr/>
            <p:nvPr/>
          </p:nvSpPr>
          <p:spPr>
            <a:xfrm>
              <a:off x="8181975" y="1508124"/>
              <a:ext cx="566420" cy="55880"/>
            </a:xfrm>
            <a:custGeom>
              <a:avLst/>
              <a:gdLst/>
              <a:ahLst/>
              <a:cxnLst/>
              <a:rect l="l" t="t" r="r" b="b"/>
              <a:pathLst>
                <a:path w="566420" h="55880">
                  <a:moveTo>
                    <a:pt x="0" y="55615"/>
                  </a:moveTo>
                  <a:lnTo>
                    <a:pt x="566132" y="0"/>
                  </a:lnTo>
                </a:path>
              </a:pathLst>
            </a:custGeom>
            <a:ln w="6350">
              <a:solidFill>
                <a:srgbClr val="000000"/>
              </a:solidFill>
            </a:ln>
          </p:spPr>
          <p:txBody>
            <a:bodyPr wrap="square" lIns="0" tIns="0" rIns="0" bIns="0" rtlCol="0"/>
            <a:lstStyle/>
            <a:p>
              <a:endParaRPr/>
            </a:p>
          </p:txBody>
        </p:sp>
      </p:grpSp>
      <p:sp>
        <p:nvSpPr>
          <p:cNvPr id="19" name="object 19"/>
          <p:cNvSpPr txBox="1"/>
          <p:nvPr/>
        </p:nvSpPr>
        <p:spPr>
          <a:xfrm>
            <a:off x="7982479" y="288846"/>
            <a:ext cx="128905"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Tahoma"/>
                <a:cs typeface="Tahoma"/>
              </a:rPr>
              <a:t>X</a:t>
            </a:r>
            <a:endParaRPr sz="1400">
              <a:latin typeface="Tahoma"/>
              <a:cs typeface="Tahoma"/>
            </a:endParaRPr>
          </a:p>
        </p:txBody>
      </p:sp>
      <p:sp>
        <p:nvSpPr>
          <p:cNvPr id="20" name="object 20"/>
          <p:cNvSpPr txBox="1"/>
          <p:nvPr/>
        </p:nvSpPr>
        <p:spPr>
          <a:xfrm>
            <a:off x="7027815" y="993781"/>
            <a:ext cx="104775" cy="238760"/>
          </a:xfrm>
          <a:prstGeom prst="rect">
            <a:avLst/>
          </a:prstGeom>
        </p:spPr>
        <p:txBody>
          <a:bodyPr vert="horz" wrap="square" lIns="0" tIns="12700" rIns="0" bIns="0" rtlCol="0">
            <a:spAutoFit/>
          </a:bodyPr>
          <a:lstStyle/>
          <a:p>
            <a:pPr marL="12700">
              <a:lnSpc>
                <a:spcPct val="100000"/>
              </a:lnSpc>
              <a:spcBef>
                <a:spcPts val="100"/>
              </a:spcBef>
            </a:pPr>
            <a:r>
              <a:rPr sz="1400" i="1" dirty="0">
                <a:latin typeface="Times New Roman"/>
                <a:cs typeface="Times New Roman"/>
              </a:rPr>
              <a:t>x</a:t>
            </a:r>
            <a:endParaRPr sz="1400">
              <a:latin typeface="Times New Roman"/>
              <a:cs typeface="Times New Roman"/>
            </a:endParaRPr>
          </a:p>
        </p:txBody>
      </p:sp>
      <p:sp>
        <p:nvSpPr>
          <p:cNvPr id="21" name="object 21"/>
          <p:cNvSpPr txBox="1"/>
          <p:nvPr/>
        </p:nvSpPr>
        <p:spPr>
          <a:xfrm>
            <a:off x="8542556" y="1010942"/>
            <a:ext cx="158115" cy="238760"/>
          </a:xfrm>
          <a:prstGeom prst="rect">
            <a:avLst/>
          </a:prstGeom>
        </p:spPr>
        <p:txBody>
          <a:bodyPr vert="horz" wrap="square" lIns="0" tIns="12700" rIns="0" bIns="0" rtlCol="0">
            <a:spAutoFit/>
          </a:bodyPr>
          <a:lstStyle/>
          <a:p>
            <a:pPr marL="12700">
              <a:lnSpc>
                <a:spcPct val="100000"/>
              </a:lnSpc>
              <a:spcBef>
                <a:spcPts val="100"/>
              </a:spcBef>
            </a:pPr>
            <a:r>
              <a:rPr sz="1400" i="1" spc="-25" dirty="0">
                <a:latin typeface="Times New Roman"/>
                <a:cs typeface="Times New Roman"/>
              </a:rPr>
              <a:t>x’</a:t>
            </a:r>
            <a:endParaRPr sz="1400">
              <a:latin typeface="Times New Roman"/>
              <a:cs typeface="Times New Roman"/>
            </a:endParaRPr>
          </a:p>
        </p:txBody>
      </p:sp>
      <p:sp>
        <p:nvSpPr>
          <p:cNvPr id="22" name="object 22"/>
          <p:cNvSpPr txBox="1"/>
          <p:nvPr/>
        </p:nvSpPr>
        <p:spPr>
          <a:xfrm>
            <a:off x="7628683" y="1564393"/>
            <a:ext cx="104775" cy="238760"/>
          </a:xfrm>
          <a:prstGeom prst="rect">
            <a:avLst/>
          </a:prstGeom>
        </p:spPr>
        <p:txBody>
          <a:bodyPr vert="horz" wrap="square" lIns="0" tIns="12700" rIns="0" bIns="0" rtlCol="0">
            <a:spAutoFit/>
          </a:bodyPr>
          <a:lstStyle/>
          <a:p>
            <a:pPr marL="12700">
              <a:lnSpc>
                <a:spcPct val="100000"/>
              </a:lnSpc>
              <a:spcBef>
                <a:spcPts val="100"/>
              </a:spcBef>
            </a:pPr>
            <a:r>
              <a:rPr sz="1400" i="1" dirty="0">
                <a:latin typeface="Times New Roman"/>
                <a:cs typeface="Times New Roman"/>
              </a:rPr>
              <a:t>e</a:t>
            </a:r>
            <a:endParaRPr sz="1400">
              <a:latin typeface="Times New Roman"/>
              <a:cs typeface="Times New Roman"/>
            </a:endParaRPr>
          </a:p>
        </p:txBody>
      </p:sp>
      <p:sp>
        <p:nvSpPr>
          <p:cNvPr id="23" name="object 23"/>
          <p:cNvSpPr txBox="1"/>
          <p:nvPr/>
        </p:nvSpPr>
        <p:spPr>
          <a:xfrm>
            <a:off x="8181980" y="1527730"/>
            <a:ext cx="161290" cy="238760"/>
          </a:xfrm>
          <a:prstGeom prst="rect">
            <a:avLst/>
          </a:prstGeom>
        </p:spPr>
        <p:txBody>
          <a:bodyPr vert="horz" wrap="square" lIns="0" tIns="12700" rIns="0" bIns="0" rtlCol="0">
            <a:spAutoFit/>
          </a:bodyPr>
          <a:lstStyle/>
          <a:p>
            <a:pPr marL="12700">
              <a:lnSpc>
                <a:spcPct val="100000"/>
              </a:lnSpc>
              <a:spcBef>
                <a:spcPts val="100"/>
              </a:spcBef>
            </a:pPr>
            <a:r>
              <a:rPr sz="1400" i="1" spc="-25" dirty="0">
                <a:latin typeface="Times New Roman"/>
                <a:cs typeface="Times New Roman"/>
              </a:rPr>
              <a:t>e</a:t>
            </a:r>
            <a:r>
              <a:rPr sz="1400" i="1" dirty="0">
                <a:latin typeface="Times New Roman"/>
                <a:cs typeface="Times New Roman"/>
              </a:rPr>
              <a:t>’</a:t>
            </a:r>
            <a:endParaRPr sz="1400">
              <a:latin typeface="Times New Roman"/>
              <a:cs typeface="Times New Roman"/>
            </a:endParaRPr>
          </a:p>
        </p:txBody>
      </p:sp>
      <p:grpSp>
        <p:nvGrpSpPr>
          <p:cNvPr id="24" name="object 24"/>
          <p:cNvGrpSpPr/>
          <p:nvPr/>
        </p:nvGrpSpPr>
        <p:grpSpPr>
          <a:xfrm>
            <a:off x="7207250" y="1155700"/>
            <a:ext cx="1261110" cy="434340"/>
            <a:chOff x="7207250" y="1155700"/>
            <a:chExt cx="1261110" cy="434340"/>
          </a:xfrm>
        </p:grpSpPr>
        <p:sp>
          <p:nvSpPr>
            <p:cNvPr id="25" name="object 25"/>
            <p:cNvSpPr/>
            <p:nvPr/>
          </p:nvSpPr>
          <p:spPr>
            <a:xfrm>
              <a:off x="7210425" y="1171575"/>
              <a:ext cx="499109" cy="415290"/>
            </a:xfrm>
            <a:custGeom>
              <a:avLst/>
              <a:gdLst/>
              <a:ahLst/>
              <a:cxnLst/>
              <a:rect l="l" t="t" r="r" b="b"/>
              <a:pathLst>
                <a:path w="499109" h="415290">
                  <a:moveTo>
                    <a:pt x="0" y="0"/>
                  </a:moveTo>
                  <a:lnTo>
                    <a:pt x="498852" y="415014"/>
                  </a:lnTo>
                </a:path>
              </a:pathLst>
            </a:custGeom>
            <a:ln w="6350">
              <a:solidFill>
                <a:srgbClr val="000000"/>
              </a:solidFill>
            </a:ln>
          </p:spPr>
          <p:txBody>
            <a:bodyPr wrap="square" lIns="0" tIns="0" rIns="0" bIns="0" rtlCol="0"/>
            <a:lstStyle/>
            <a:p>
              <a:endParaRPr/>
            </a:p>
          </p:txBody>
        </p:sp>
        <p:sp>
          <p:nvSpPr>
            <p:cNvPr id="26" name="object 26"/>
            <p:cNvSpPr/>
            <p:nvPr/>
          </p:nvSpPr>
          <p:spPr>
            <a:xfrm>
              <a:off x="8181974" y="1158875"/>
              <a:ext cx="283210" cy="410845"/>
            </a:xfrm>
            <a:custGeom>
              <a:avLst/>
              <a:gdLst/>
              <a:ahLst/>
              <a:cxnLst/>
              <a:rect l="l" t="t" r="r" b="b"/>
              <a:pathLst>
                <a:path w="283209" h="410844">
                  <a:moveTo>
                    <a:pt x="283066" y="0"/>
                  </a:moveTo>
                  <a:lnTo>
                    <a:pt x="0" y="410698"/>
                  </a:lnTo>
                </a:path>
              </a:pathLst>
            </a:custGeom>
            <a:ln w="6350">
              <a:solidFill>
                <a:srgbClr val="000000"/>
              </a:solidFill>
            </a:ln>
          </p:spPr>
          <p:txBody>
            <a:bodyPr wrap="square" lIns="0" tIns="0" rIns="0" bIns="0" rtlCol="0"/>
            <a:lstStyle/>
            <a:p>
              <a:endParaRPr/>
            </a:p>
          </p:txBody>
        </p:sp>
      </p:grpSp>
      <p:sp>
        <p:nvSpPr>
          <p:cNvPr id="27" name="object 27"/>
          <p:cNvSpPr txBox="1"/>
          <p:nvPr/>
        </p:nvSpPr>
        <p:spPr>
          <a:xfrm>
            <a:off x="7483961" y="1141558"/>
            <a:ext cx="74930" cy="238760"/>
          </a:xfrm>
          <a:prstGeom prst="rect">
            <a:avLst/>
          </a:prstGeom>
        </p:spPr>
        <p:txBody>
          <a:bodyPr vert="horz" wrap="square" lIns="0" tIns="12700" rIns="0" bIns="0" rtlCol="0">
            <a:spAutoFit/>
          </a:bodyPr>
          <a:lstStyle/>
          <a:p>
            <a:pPr marL="12700">
              <a:lnSpc>
                <a:spcPct val="100000"/>
              </a:lnSpc>
              <a:spcBef>
                <a:spcPts val="100"/>
              </a:spcBef>
            </a:pPr>
            <a:r>
              <a:rPr sz="1400" i="1" dirty="0">
                <a:latin typeface="Times New Roman"/>
                <a:cs typeface="Times New Roman"/>
              </a:rPr>
              <a:t>l</a:t>
            </a:r>
            <a:endParaRPr sz="1400">
              <a:latin typeface="Times New Roman"/>
              <a:cs typeface="Times New Roman"/>
            </a:endParaRPr>
          </a:p>
        </p:txBody>
      </p:sp>
      <p:sp>
        <p:nvSpPr>
          <p:cNvPr id="28" name="object 28"/>
          <p:cNvSpPr txBox="1"/>
          <p:nvPr/>
        </p:nvSpPr>
        <p:spPr>
          <a:xfrm>
            <a:off x="8221921" y="1129741"/>
            <a:ext cx="137160" cy="238760"/>
          </a:xfrm>
          <a:prstGeom prst="rect">
            <a:avLst/>
          </a:prstGeom>
        </p:spPr>
        <p:txBody>
          <a:bodyPr vert="horz" wrap="square" lIns="0" tIns="12700" rIns="0" bIns="0" rtlCol="0">
            <a:spAutoFit/>
          </a:bodyPr>
          <a:lstStyle/>
          <a:p>
            <a:pPr marL="12700">
              <a:lnSpc>
                <a:spcPct val="100000"/>
              </a:lnSpc>
              <a:spcBef>
                <a:spcPts val="100"/>
              </a:spcBef>
            </a:pPr>
            <a:r>
              <a:rPr sz="1400" i="1" spc="10" dirty="0">
                <a:latin typeface="Times New Roman"/>
                <a:cs typeface="Times New Roman"/>
              </a:rPr>
              <a:t>l’</a:t>
            </a:r>
            <a:endParaRPr sz="1400">
              <a:latin typeface="Times New Roman"/>
              <a:cs typeface="Times New Roman"/>
            </a:endParaRPr>
          </a:p>
        </p:txBody>
      </p:sp>
      <p:sp>
        <p:nvSpPr>
          <p:cNvPr id="29" name="object 29"/>
          <p:cNvSpPr txBox="1"/>
          <p:nvPr/>
        </p:nvSpPr>
        <p:spPr>
          <a:xfrm>
            <a:off x="6695440" y="1516880"/>
            <a:ext cx="243204" cy="605155"/>
          </a:xfrm>
          <a:prstGeom prst="rect">
            <a:avLst/>
          </a:prstGeom>
        </p:spPr>
        <p:txBody>
          <a:bodyPr vert="horz" wrap="square" lIns="0" tIns="12700" rIns="0" bIns="0" rtlCol="0">
            <a:spAutoFit/>
          </a:bodyPr>
          <a:lstStyle/>
          <a:p>
            <a:pPr marL="33020">
              <a:lnSpc>
                <a:spcPts val="1440"/>
              </a:lnSpc>
              <a:spcBef>
                <a:spcPts val="100"/>
              </a:spcBef>
            </a:pPr>
            <a:r>
              <a:rPr sz="1400" dirty="0">
                <a:latin typeface="Tahoma"/>
                <a:cs typeface="Tahoma"/>
              </a:rPr>
              <a:t>C</a:t>
            </a:r>
            <a:endParaRPr sz="1400">
              <a:latin typeface="Tahoma"/>
              <a:cs typeface="Tahoma"/>
            </a:endParaRPr>
          </a:p>
          <a:p>
            <a:pPr marL="12700">
              <a:lnSpc>
                <a:spcPts val="3120"/>
              </a:lnSpc>
            </a:pPr>
            <a:r>
              <a:rPr sz="2800" i="1" dirty="0">
                <a:latin typeface="Times New Roman"/>
                <a:cs typeface="Times New Roman"/>
              </a:rPr>
              <a:t>P</a:t>
            </a:r>
            <a:endParaRPr sz="2800">
              <a:latin typeface="Times New Roman"/>
              <a:cs typeface="Times New Roman"/>
            </a:endParaRPr>
          </a:p>
        </p:txBody>
      </p:sp>
      <p:sp>
        <p:nvSpPr>
          <p:cNvPr id="30" name="object 30"/>
          <p:cNvSpPr txBox="1"/>
          <p:nvPr/>
        </p:nvSpPr>
        <p:spPr>
          <a:xfrm>
            <a:off x="8448040" y="1449663"/>
            <a:ext cx="500380" cy="656590"/>
          </a:xfrm>
          <a:prstGeom prst="rect">
            <a:avLst/>
          </a:prstGeom>
        </p:spPr>
        <p:txBody>
          <a:bodyPr vert="horz" wrap="square" lIns="0" tIns="12700" rIns="0" bIns="0" rtlCol="0">
            <a:spAutoFit/>
          </a:bodyPr>
          <a:lstStyle/>
          <a:p>
            <a:pPr marR="5080" algn="r">
              <a:lnSpc>
                <a:spcPts val="1645"/>
              </a:lnSpc>
              <a:spcBef>
                <a:spcPts val="100"/>
              </a:spcBef>
            </a:pPr>
            <a:r>
              <a:rPr sz="1400" spc="5" dirty="0">
                <a:latin typeface="Tahoma"/>
                <a:cs typeface="Tahoma"/>
              </a:rPr>
              <a:t>C’</a:t>
            </a:r>
            <a:endParaRPr sz="1400">
              <a:latin typeface="Tahoma"/>
              <a:cs typeface="Tahoma"/>
            </a:endParaRPr>
          </a:p>
          <a:p>
            <a:pPr marL="12700">
              <a:lnSpc>
                <a:spcPts val="3325"/>
              </a:lnSpc>
            </a:pPr>
            <a:r>
              <a:rPr sz="2800" i="1" dirty="0">
                <a:latin typeface="Times New Roman"/>
                <a:cs typeface="Times New Roman"/>
              </a:rPr>
              <a:t>P’</a:t>
            </a:r>
            <a:endParaRPr sz="2800">
              <a:latin typeface="Times New Roman"/>
              <a:cs typeface="Times New Roman"/>
            </a:endParaRPr>
          </a:p>
        </p:txBody>
      </p:sp>
      <p:sp>
        <p:nvSpPr>
          <p:cNvPr id="31" name="object 31"/>
          <p:cNvSpPr txBox="1"/>
          <p:nvPr/>
        </p:nvSpPr>
        <p:spPr>
          <a:xfrm>
            <a:off x="596265" y="2110717"/>
            <a:ext cx="4380865" cy="465455"/>
          </a:xfrm>
          <a:prstGeom prst="rect">
            <a:avLst/>
          </a:prstGeom>
        </p:spPr>
        <p:txBody>
          <a:bodyPr vert="horz" wrap="square" lIns="0" tIns="17145" rIns="0" bIns="0" rtlCol="0">
            <a:spAutoFit/>
          </a:bodyPr>
          <a:lstStyle/>
          <a:p>
            <a:pPr marL="25400">
              <a:lnSpc>
                <a:spcPct val="100000"/>
              </a:lnSpc>
              <a:spcBef>
                <a:spcPts val="135"/>
              </a:spcBef>
            </a:pPr>
            <a:r>
              <a:rPr sz="2800" spc="-5" dirty="0">
                <a:latin typeface="Tahoma"/>
                <a:cs typeface="Tahoma"/>
              </a:rPr>
              <a:t>Given</a:t>
            </a:r>
            <a:r>
              <a:rPr sz="2800" spc="-15" dirty="0">
                <a:latin typeface="Tahoma"/>
                <a:cs typeface="Tahoma"/>
              </a:rPr>
              <a:t> </a:t>
            </a:r>
            <a:r>
              <a:rPr sz="2800" i="1" spc="-5" dirty="0">
                <a:latin typeface="Times New Roman"/>
                <a:cs typeface="Times New Roman"/>
              </a:rPr>
              <a:t>x</a:t>
            </a:r>
            <a:r>
              <a:rPr sz="2775" i="1" spc="-7" baseline="-19519" dirty="0">
                <a:latin typeface="Times New Roman"/>
                <a:cs typeface="Times New Roman"/>
              </a:rPr>
              <a:t>i</a:t>
            </a:r>
            <a:r>
              <a:rPr sz="2775" i="1" spc="592" baseline="-19519" dirty="0">
                <a:latin typeface="Times New Roman"/>
                <a:cs typeface="Times New Roman"/>
              </a:rPr>
              <a:t> </a:t>
            </a:r>
            <a:r>
              <a:rPr sz="2800" spc="-10" dirty="0">
                <a:latin typeface="Wingdings"/>
                <a:cs typeface="Wingdings"/>
              </a:rPr>
              <a:t></a:t>
            </a:r>
            <a:r>
              <a:rPr sz="2800" i="1" spc="-10" dirty="0">
                <a:latin typeface="Times New Roman"/>
                <a:cs typeface="Times New Roman"/>
              </a:rPr>
              <a:t>x</a:t>
            </a:r>
            <a:r>
              <a:rPr sz="2775" i="1" spc="-15" baseline="-19519" dirty="0">
                <a:latin typeface="Times New Roman"/>
                <a:cs typeface="Times New Roman"/>
              </a:rPr>
              <a:t>i</a:t>
            </a:r>
            <a:r>
              <a:rPr sz="2850" spc="-10" dirty="0">
                <a:latin typeface="Tahoma"/>
                <a:cs typeface="Tahoma"/>
              </a:rPr>
              <a:t>’</a:t>
            </a:r>
            <a:r>
              <a:rPr sz="2800" spc="-10" dirty="0">
                <a:latin typeface="Tahoma"/>
                <a:cs typeface="Tahoma"/>
              </a:rPr>
              <a:t>, </a:t>
            </a:r>
            <a:r>
              <a:rPr sz="2800" spc="-5" dirty="0">
                <a:latin typeface="Tahoma"/>
                <a:cs typeface="Tahoma"/>
              </a:rPr>
              <a:t>compute</a:t>
            </a:r>
            <a:r>
              <a:rPr sz="2800" spc="-20" dirty="0">
                <a:latin typeface="Tahoma"/>
                <a:cs typeface="Tahoma"/>
              </a:rPr>
              <a:t> </a:t>
            </a:r>
            <a:r>
              <a:rPr sz="2800" i="1" dirty="0">
                <a:latin typeface="Times New Roman"/>
                <a:cs typeface="Times New Roman"/>
              </a:rPr>
              <a:t>X</a:t>
            </a:r>
            <a:r>
              <a:rPr sz="2800" dirty="0">
                <a:latin typeface="Tahoma"/>
                <a:cs typeface="Tahoma"/>
              </a:rPr>
              <a:t>.</a:t>
            </a:r>
            <a:endParaRPr sz="2800">
              <a:latin typeface="Tahoma"/>
              <a:cs typeface="Tahoma"/>
            </a:endParaRPr>
          </a:p>
        </p:txBody>
      </p:sp>
      <p:pic>
        <p:nvPicPr>
          <p:cNvPr id="32" name="object 32"/>
          <p:cNvPicPr/>
          <p:nvPr/>
        </p:nvPicPr>
        <p:blipFill>
          <a:blip r:embed="rId2" cstate="print"/>
          <a:stretch>
            <a:fillRect/>
          </a:stretch>
        </p:blipFill>
        <p:spPr>
          <a:xfrm>
            <a:off x="342305" y="2593252"/>
            <a:ext cx="6623416" cy="2029914"/>
          </a:xfrm>
          <a:prstGeom prst="rect">
            <a:avLst/>
          </a:prstGeom>
        </p:spPr>
      </p:pic>
      <p:sp>
        <p:nvSpPr>
          <p:cNvPr id="33" name="object 33"/>
          <p:cNvSpPr txBox="1"/>
          <p:nvPr/>
        </p:nvSpPr>
        <p:spPr>
          <a:xfrm>
            <a:off x="642302" y="5130483"/>
            <a:ext cx="3123565" cy="452120"/>
          </a:xfrm>
          <a:prstGeom prst="rect">
            <a:avLst/>
          </a:prstGeom>
        </p:spPr>
        <p:txBody>
          <a:bodyPr vert="horz" wrap="square" lIns="0" tIns="12700" rIns="0" bIns="0" rtlCol="0">
            <a:spAutoFit/>
          </a:bodyPr>
          <a:lstStyle/>
          <a:p>
            <a:pPr marL="12700">
              <a:lnSpc>
                <a:spcPct val="100000"/>
              </a:lnSpc>
              <a:spcBef>
                <a:spcPts val="100"/>
              </a:spcBef>
            </a:pPr>
            <a:r>
              <a:rPr sz="2800" spc="-5" dirty="0">
                <a:latin typeface="Tahoma"/>
                <a:cs typeface="Tahoma"/>
              </a:rPr>
              <a:t>Projective</a:t>
            </a:r>
            <a:r>
              <a:rPr sz="2800" spc="-65" dirty="0">
                <a:latin typeface="Tahoma"/>
                <a:cs typeface="Tahoma"/>
              </a:rPr>
              <a:t> </a:t>
            </a:r>
            <a:r>
              <a:rPr sz="2800" spc="-10" dirty="0">
                <a:latin typeface="Tahoma"/>
                <a:cs typeface="Tahoma"/>
              </a:rPr>
              <a:t>invariant.</a:t>
            </a:r>
            <a:endParaRPr sz="2800" dirty="0">
              <a:latin typeface="Tahoma"/>
              <a:cs typeface="Tahoma"/>
            </a:endParaRPr>
          </a:p>
        </p:txBody>
      </p:sp>
      <p:pic>
        <p:nvPicPr>
          <p:cNvPr id="34" name="Picture 33">
            <a:extLst>
              <a:ext uri="{FF2B5EF4-FFF2-40B4-BE49-F238E27FC236}">
                <a16:creationId xmlns:a16="http://schemas.microsoft.com/office/drawing/2014/main" id="{ED3396DC-AC96-9323-15AA-98B2AA75F03A}"/>
              </a:ext>
            </a:extLst>
          </p:cNvPr>
          <p:cNvPicPr>
            <a:picLocks noChangeAspect="1"/>
          </p:cNvPicPr>
          <p:nvPr/>
        </p:nvPicPr>
        <p:blipFill>
          <a:blip r:embed="rId3"/>
          <a:stretch>
            <a:fillRect/>
          </a:stretch>
        </p:blipFill>
        <p:spPr>
          <a:xfrm>
            <a:off x="228600" y="5179097"/>
            <a:ext cx="6261100" cy="4064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41F5D5-99D4-4AC1-C6E9-9B1BE585CD7C}"/>
              </a:ext>
            </a:extLst>
          </p:cNvPr>
          <p:cNvPicPr>
            <a:picLocks noChangeAspect="1"/>
          </p:cNvPicPr>
          <p:nvPr/>
        </p:nvPicPr>
        <p:blipFill>
          <a:blip r:embed="rId2"/>
          <a:stretch>
            <a:fillRect/>
          </a:stretch>
        </p:blipFill>
        <p:spPr>
          <a:xfrm>
            <a:off x="76200" y="838200"/>
            <a:ext cx="8973986" cy="4724400"/>
          </a:xfrm>
          <a:prstGeom prst="rect">
            <a:avLst/>
          </a:prstGeom>
        </p:spPr>
      </p:pic>
    </p:spTree>
    <p:extLst>
      <p:ext uri="{BB962C8B-B14F-4D97-AF65-F5344CB8AC3E}">
        <p14:creationId xmlns:p14="http://schemas.microsoft.com/office/powerpoint/2010/main" val="4192508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0739" y="272605"/>
            <a:ext cx="4796790" cy="1369695"/>
          </a:xfrm>
          <a:prstGeom prst="rect">
            <a:avLst/>
          </a:prstGeom>
        </p:spPr>
        <p:txBody>
          <a:bodyPr vert="horz" wrap="square" lIns="0" tIns="9525" rIns="0" bIns="0" rtlCol="0">
            <a:spAutoFit/>
          </a:bodyPr>
          <a:lstStyle/>
          <a:p>
            <a:pPr marL="12700" marR="5080">
              <a:lnSpc>
                <a:spcPct val="100400"/>
              </a:lnSpc>
              <a:spcBef>
                <a:spcPts val="75"/>
              </a:spcBef>
            </a:pPr>
            <a:r>
              <a:rPr spc="-5" dirty="0"/>
              <a:t>Linear</a:t>
            </a:r>
            <a:r>
              <a:rPr spc="-75" dirty="0"/>
              <a:t> </a:t>
            </a:r>
            <a:r>
              <a:rPr spc="-5" dirty="0"/>
              <a:t>triangulation </a:t>
            </a:r>
            <a:r>
              <a:rPr spc="-1360" dirty="0"/>
              <a:t> </a:t>
            </a:r>
            <a:r>
              <a:rPr spc="-5" dirty="0"/>
              <a:t>methods</a:t>
            </a:r>
          </a:p>
        </p:txBody>
      </p:sp>
      <p:grpSp>
        <p:nvGrpSpPr>
          <p:cNvPr id="3" name="object 3"/>
          <p:cNvGrpSpPr/>
          <p:nvPr/>
        </p:nvGrpSpPr>
        <p:grpSpPr>
          <a:xfrm>
            <a:off x="6667500" y="69850"/>
            <a:ext cx="2199005" cy="1563370"/>
            <a:chOff x="6667500" y="69850"/>
            <a:chExt cx="2199005" cy="1563370"/>
          </a:xfrm>
        </p:grpSpPr>
        <p:sp>
          <p:nvSpPr>
            <p:cNvPr id="4" name="object 4"/>
            <p:cNvSpPr/>
            <p:nvPr/>
          </p:nvSpPr>
          <p:spPr>
            <a:xfrm>
              <a:off x="7134225" y="73025"/>
              <a:ext cx="1727200" cy="584200"/>
            </a:xfrm>
            <a:custGeom>
              <a:avLst/>
              <a:gdLst/>
              <a:ahLst/>
              <a:cxnLst/>
              <a:rect l="l" t="t" r="r" b="b"/>
              <a:pathLst>
                <a:path w="1727200" h="584200">
                  <a:moveTo>
                    <a:pt x="0" y="584200"/>
                  </a:moveTo>
                  <a:lnTo>
                    <a:pt x="146050" y="0"/>
                  </a:lnTo>
                  <a:lnTo>
                    <a:pt x="1727200" y="0"/>
                  </a:lnTo>
                  <a:lnTo>
                    <a:pt x="1581151" y="584200"/>
                  </a:lnTo>
                  <a:lnTo>
                    <a:pt x="0" y="584200"/>
                  </a:lnTo>
                  <a:close/>
                </a:path>
              </a:pathLst>
            </a:custGeom>
            <a:ln w="6350">
              <a:solidFill>
                <a:srgbClr val="000000"/>
              </a:solidFill>
            </a:ln>
          </p:spPr>
          <p:txBody>
            <a:bodyPr wrap="square" lIns="0" tIns="0" rIns="0" bIns="0" rtlCol="0"/>
            <a:lstStyle/>
            <a:p>
              <a:endParaRPr/>
            </a:p>
          </p:txBody>
        </p:sp>
        <p:sp>
          <p:nvSpPr>
            <p:cNvPr id="5" name="object 5"/>
            <p:cNvSpPr/>
            <p:nvPr/>
          </p:nvSpPr>
          <p:spPr>
            <a:xfrm>
              <a:off x="6670675" y="835025"/>
              <a:ext cx="1120775" cy="499109"/>
            </a:xfrm>
            <a:custGeom>
              <a:avLst/>
              <a:gdLst/>
              <a:ahLst/>
              <a:cxnLst/>
              <a:rect l="l" t="t" r="r" b="b"/>
              <a:pathLst>
                <a:path w="1120775" h="499109">
                  <a:moveTo>
                    <a:pt x="0" y="0"/>
                  </a:moveTo>
                  <a:lnTo>
                    <a:pt x="0" y="498704"/>
                  </a:lnTo>
                </a:path>
                <a:path w="1120775" h="499109">
                  <a:moveTo>
                    <a:pt x="0" y="0"/>
                  </a:moveTo>
                  <a:lnTo>
                    <a:pt x="1120633" y="234684"/>
                  </a:lnTo>
                </a:path>
              </a:pathLst>
            </a:custGeom>
            <a:ln w="6350">
              <a:solidFill>
                <a:srgbClr val="000000"/>
              </a:solidFill>
            </a:ln>
          </p:spPr>
          <p:txBody>
            <a:bodyPr wrap="square" lIns="0" tIns="0" rIns="0" bIns="0" rtlCol="0"/>
            <a:lstStyle/>
            <a:p>
              <a:endParaRPr/>
            </a:p>
          </p:txBody>
        </p:sp>
        <p:sp>
          <p:nvSpPr>
            <p:cNvPr id="6" name="object 6"/>
            <p:cNvSpPr/>
            <p:nvPr/>
          </p:nvSpPr>
          <p:spPr>
            <a:xfrm>
              <a:off x="7788275" y="1069975"/>
              <a:ext cx="0" cy="557530"/>
            </a:xfrm>
            <a:custGeom>
              <a:avLst/>
              <a:gdLst/>
              <a:ahLst/>
              <a:cxnLst/>
              <a:rect l="l" t="t" r="r" b="b"/>
              <a:pathLst>
                <a:path h="557530">
                  <a:moveTo>
                    <a:pt x="0" y="0"/>
                  </a:moveTo>
                  <a:lnTo>
                    <a:pt x="0" y="557375"/>
                  </a:lnTo>
                </a:path>
              </a:pathLst>
            </a:custGeom>
            <a:ln w="6350">
              <a:solidFill>
                <a:srgbClr val="000000"/>
              </a:solidFill>
            </a:ln>
          </p:spPr>
          <p:txBody>
            <a:bodyPr wrap="square" lIns="0" tIns="0" rIns="0" bIns="0" rtlCol="0"/>
            <a:lstStyle/>
            <a:p>
              <a:endParaRPr/>
            </a:p>
          </p:txBody>
        </p:sp>
        <p:sp>
          <p:nvSpPr>
            <p:cNvPr id="7" name="object 7"/>
            <p:cNvSpPr/>
            <p:nvPr/>
          </p:nvSpPr>
          <p:spPr>
            <a:xfrm>
              <a:off x="6670675" y="1336675"/>
              <a:ext cx="1120775" cy="293370"/>
            </a:xfrm>
            <a:custGeom>
              <a:avLst/>
              <a:gdLst/>
              <a:ahLst/>
              <a:cxnLst/>
              <a:rect l="l" t="t" r="r" b="b"/>
              <a:pathLst>
                <a:path w="1120775" h="293369">
                  <a:moveTo>
                    <a:pt x="0" y="0"/>
                  </a:moveTo>
                  <a:lnTo>
                    <a:pt x="1120633" y="293355"/>
                  </a:lnTo>
                </a:path>
              </a:pathLst>
            </a:custGeom>
            <a:ln w="6350">
              <a:solidFill>
                <a:srgbClr val="000000"/>
              </a:solidFill>
            </a:ln>
          </p:spPr>
          <p:txBody>
            <a:bodyPr wrap="square" lIns="0" tIns="0" rIns="0" bIns="0" rtlCol="0"/>
            <a:lstStyle/>
            <a:p>
              <a:endParaRPr/>
            </a:p>
          </p:txBody>
        </p:sp>
        <p:sp>
          <p:nvSpPr>
            <p:cNvPr id="8" name="object 8"/>
            <p:cNvSpPr/>
            <p:nvPr/>
          </p:nvSpPr>
          <p:spPr>
            <a:xfrm>
              <a:off x="7362825" y="396875"/>
              <a:ext cx="503555" cy="528320"/>
            </a:xfrm>
            <a:custGeom>
              <a:avLst/>
              <a:gdLst/>
              <a:ahLst/>
              <a:cxnLst/>
              <a:rect l="l" t="t" r="r" b="b"/>
              <a:pathLst>
                <a:path w="503554" h="528319">
                  <a:moveTo>
                    <a:pt x="503228" y="0"/>
                  </a:moveTo>
                  <a:lnTo>
                    <a:pt x="0" y="528040"/>
                  </a:lnTo>
                </a:path>
              </a:pathLst>
            </a:custGeom>
            <a:ln w="6350">
              <a:solidFill>
                <a:srgbClr val="000000"/>
              </a:solidFill>
            </a:ln>
          </p:spPr>
          <p:txBody>
            <a:bodyPr wrap="square" lIns="0" tIns="0" rIns="0" bIns="0" rtlCol="0"/>
            <a:lstStyle/>
            <a:p>
              <a:endParaRPr/>
            </a:p>
          </p:txBody>
        </p:sp>
        <p:sp>
          <p:nvSpPr>
            <p:cNvPr id="9" name="object 9"/>
            <p:cNvSpPr/>
            <p:nvPr/>
          </p:nvSpPr>
          <p:spPr>
            <a:xfrm>
              <a:off x="6835775" y="1158875"/>
              <a:ext cx="369570" cy="410845"/>
            </a:xfrm>
            <a:custGeom>
              <a:avLst/>
              <a:gdLst/>
              <a:ahLst/>
              <a:cxnLst/>
              <a:rect l="l" t="t" r="r" b="b"/>
              <a:pathLst>
                <a:path w="369570" h="410844">
                  <a:moveTo>
                    <a:pt x="369230" y="0"/>
                  </a:moveTo>
                  <a:lnTo>
                    <a:pt x="0" y="410698"/>
                  </a:lnTo>
                </a:path>
              </a:pathLst>
            </a:custGeom>
            <a:ln w="6350">
              <a:solidFill>
                <a:srgbClr val="000000"/>
              </a:solidFill>
            </a:ln>
          </p:spPr>
          <p:txBody>
            <a:bodyPr wrap="square" lIns="0" tIns="0" rIns="0" bIns="0" rtlCol="0"/>
            <a:lstStyle/>
            <a:p>
              <a:endParaRPr/>
            </a:p>
          </p:txBody>
        </p:sp>
        <p:sp>
          <p:nvSpPr>
            <p:cNvPr id="10" name="object 10"/>
            <p:cNvSpPr/>
            <p:nvPr/>
          </p:nvSpPr>
          <p:spPr>
            <a:xfrm>
              <a:off x="8112125" y="1127125"/>
              <a:ext cx="0" cy="499109"/>
            </a:xfrm>
            <a:custGeom>
              <a:avLst/>
              <a:gdLst/>
              <a:ahLst/>
              <a:cxnLst/>
              <a:rect l="l" t="t" r="r" b="b"/>
              <a:pathLst>
                <a:path h="499110">
                  <a:moveTo>
                    <a:pt x="0" y="0"/>
                  </a:moveTo>
                  <a:lnTo>
                    <a:pt x="0" y="498704"/>
                  </a:lnTo>
                </a:path>
              </a:pathLst>
            </a:custGeom>
            <a:ln w="6350">
              <a:solidFill>
                <a:srgbClr val="000000"/>
              </a:solidFill>
            </a:ln>
          </p:spPr>
          <p:txBody>
            <a:bodyPr wrap="square" lIns="0" tIns="0" rIns="0" bIns="0" rtlCol="0"/>
            <a:lstStyle/>
            <a:p>
              <a:endParaRPr/>
            </a:p>
          </p:txBody>
        </p:sp>
        <p:sp>
          <p:nvSpPr>
            <p:cNvPr id="11" name="object 11"/>
            <p:cNvSpPr/>
            <p:nvPr/>
          </p:nvSpPr>
          <p:spPr>
            <a:xfrm>
              <a:off x="8093075" y="835024"/>
              <a:ext cx="770255" cy="308610"/>
            </a:xfrm>
            <a:custGeom>
              <a:avLst/>
              <a:gdLst/>
              <a:ahLst/>
              <a:cxnLst/>
              <a:rect l="l" t="t" r="r" b="b"/>
              <a:pathLst>
                <a:path w="770254" h="308609">
                  <a:moveTo>
                    <a:pt x="0" y="308023"/>
                  </a:moveTo>
                  <a:lnTo>
                    <a:pt x="769913" y="0"/>
                  </a:lnTo>
                </a:path>
              </a:pathLst>
            </a:custGeom>
            <a:ln w="6350">
              <a:solidFill>
                <a:srgbClr val="000000"/>
              </a:solidFill>
            </a:ln>
          </p:spPr>
          <p:txBody>
            <a:bodyPr wrap="square" lIns="0" tIns="0" rIns="0" bIns="0" rtlCol="0"/>
            <a:lstStyle/>
            <a:p>
              <a:endParaRPr/>
            </a:p>
          </p:txBody>
        </p:sp>
        <p:sp>
          <p:nvSpPr>
            <p:cNvPr id="12" name="object 12"/>
            <p:cNvSpPr/>
            <p:nvPr/>
          </p:nvSpPr>
          <p:spPr>
            <a:xfrm>
              <a:off x="8861425" y="835025"/>
              <a:ext cx="0" cy="499109"/>
            </a:xfrm>
            <a:custGeom>
              <a:avLst/>
              <a:gdLst/>
              <a:ahLst/>
              <a:cxnLst/>
              <a:rect l="l" t="t" r="r" b="b"/>
              <a:pathLst>
                <a:path h="499109">
                  <a:moveTo>
                    <a:pt x="0" y="0"/>
                  </a:moveTo>
                  <a:lnTo>
                    <a:pt x="0" y="498704"/>
                  </a:lnTo>
                </a:path>
              </a:pathLst>
            </a:custGeom>
            <a:ln w="6350">
              <a:solidFill>
                <a:srgbClr val="000000"/>
              </a:solidFill>
            </a:ln>
          </p:spPr>
          <p:txBody>
            <a:bodyPr wrap="square" lIns="0" tIns="0" rIns="0" bIns="0" rtlCol="0"/>
            <a:lstStyle/>
            <a:p>
              <a:endParaRPr/>
            </a:p>
          </p:txBody>
        </p:sp>
        <p:sp>
          <p:nvSpPr>
            <p:cNvPr id="13" name="object 13"/>
            <p:cNvSpPr/>
            <p:nvPr/>
          </p:nvSpPr>
          <p:spPr>
            <a:xfrm>
              <a:off x="8093075" y="1336675"/>
              <a:ext cx="770255" cy="293370"/>
            </a:xfrm>
            <a:custGeom>
              <a:avLst/>
              <a:gdLst/>
              <a:ahLst/>
              <a:cxnLst/>
              <a:rect l="l" t="t" r="r" b="b"/>
              <a:pathLst>
                <a:path w="770254" h="293369">
                  <a:moveTo>
                    <a:pt x="0" y="293355"/>
                  </a:moveTo>
                  <a:lnTo>
                    <a:pt x="769913" y="0"/>
                  </a:lnTo>
                </a:path>
              </a:pathLst>
            </a:custGeom>
            <a:ln w="6350">
              <a:solidFill>
                <a:srgbClr val="000000"/>
              </a:solidFill>
            </a:ln>
          </p:spPr>
          <p:txBody>
            <a:bodyPr wrap="square" lIns="0" tIns="0" rIns="0" bIns="0" rtlCol="0"/>
            <a:lstStyle/>
            <a:p>
              <a:endParaRPr/>
            </a:p>
          </p:txBody>
        </p:sp>
        <p:sp>
          <p:nvSpPr>
            <p:cNvPr id="14" name="object 14"/>
            <p:cNvSpPr/>
            <p:nvPr/>
          </p:nvSpPr>
          <p:spPr>
            <a:xfrm>
              <a:off x="7864475" y="396875"/>
              <a:ext cx="503555" cy="616585"/>
            </a:xfrm>
            <a:custGeom>
              <a:avLst/>
              <a:gdLst/>
              <a:ahLst/>
              <a:cxnLst/>
              <a:rect l="l" t="t" r="r" b="b"/>
              <a:pathLst>
                <a:path w="503554" h="616585">
                  <a:moveTo>
                    <a:pt x="0" y="0"/>
                  </a:moveTo>
                  <a:lnTo>
                    <a:pt x="503228" y="616047"/>
                  </a:lnTo>
                </a:path>
              </a:pathLst>
            </a:custGeom>
            <a:ln w="6350">
              <a:solidFill>
                <a:srgbClr val="000000"/>
              </a:solidFill>
            </a:ln>
          </p:spPr>
          <p:txBody>
            <a:bodyPr wrap="square" lIns="0" tIns="0" rIns="0" bIns="0" rtlCol="0"/>
            <a:lstStyle/>
            <a:p>
              <a:endParaRPr/>
            </a:p>
          </p:txBody>
        </p:sp>
        <p:sp>
          <p:nvSpPr>
            <p:cNvPr id="15" name="object 15"/>
            <p:cNvSpPr/>
            <p:nvPr/>
          </p:nvSpPr>
          <p:spPr>
            <a:xfrm>
              <a:off x="8461375" y="1158875"/>
              <a:ext cx="283210" cy="352425"/>
            </a:xfrm>
            <a:custGeom>
              <a:avLst/>
              <a:gdLst/>
              <a:ahLst/>
              <a:cxnLst/>
              <a:rect l="l" t="t" r="r" b="b"/>
              <a:pathLst>
                <a:path w="283209" h="352425">
                  <a:moveTo>
                    <a:pt x="0" y="0"/>
                  </a:moveTo>
                  <a:lnTo>
                    <a:pt x="283066" y="352027"/>
                  </a:lnTo>
                </a:path>
              </a:pathLst>
            </a:custGeom>
            <a:ln w="6350">
              <a:solidFill>
                <a:srgbClr val="000000"/>
              </a:solidFill>
            </a:ln>
          </p:spPr>
          <p:txBody>
            <a:bodyPr wrap="square" lIns="0" tIns="0" rIns="0" bIns="0" rtlCol="0"/>
            <a:lstStyle/>
            <a:p>
              <a:endParaRPr/>
            </a:p>
          </p:txBody>
        </p:sp>
        <p:sp>
          <p:nvSpPr>
            <p:cNvPr id="16" name="object 16"/>
            <p:cNvSpPr/>
            <p:nvPr/>
          </p:nvSpPr>
          <p:spPr>
            <a:xfrm>
              <a:off x="6835775" y="1577975"/>
              <a:ext cx="872490" cy="7620"/>
            </a:xfrm>
            <a:custGeom>
              <a:avLst/>
              <a:gdLst/>
              <a:ahLst/>
              <a:cxnLst/>
              <a:rect l="l" t="t" r="r" b="b"/>
              <a:pathLst>
                <a:path w="872490" h="7619">
                  <a:moveTo>
                    <a:pt x="0" y="0"/>
                  </a:moveTo>
                  <a:lnTo>
                    <a:pt x="872459" y="7334"/>
                  </a:lnTo>
                </a:path>
              </a:pathLst>
            </a:custGeom>
            <a:ln w="6350">
              <a:solidFill>
                <a:srgbClr val="000000"/>
              </a:solidFill>
            </a:ln>
          </p:spPr>
          <p:txBody>
            <a:bodyPr wrap="square" lIns="0" tIns="0" rIns="0" bIns="0" rtlCol="0"/>
            <a:lstStyle/>
            <a:p>
              <a:endParaRPr/>
            </a:p>
          </p:txBody>
        </p:sp>
        <p:sp>
          <p:nvSpPr>
            <p:cNvPr id="17" name="object 17"/>
            <p:cNvSpPr/>
            <p:nvPr/>
          </p:nvSpPr>
          <p:spPr>
            <a:xfrm>
              <a:off x="7788275" y="1565274"/>
              <a:ext cx="323215" cy="3175"/>
            </a:xfrm>
            <a:custGeom>
              <a:avLst/>
              <a:gdLst/>
              <a:ahLst/>
              <a:cxnLst/>
              <a:rect l="l" t="t" r="r" b="b"/>
              <a:pathLst>
                <a:path w="323215" h="3175">
                  <a:moveTo>
                    <a:pt x="0" y="3056"/>
                  </a:moveTo>
                  <a:lnTo>
                    <a:pt x="322653" y="0"/>
                  </a:lnTo>
                </a:path>
              </a:pathLst>
            </a:custGeom>
            <a:ln w="6350">
              <a:solidFill>
                <a:srgbClr val="000000"/>
              </a:solidFill>
            </a:ln>
          </p:spPr>
          <p:txBody>
            <a:bodyPr wrap="square" lIns="0" tIns="0" rIns="0" bIns="0" rtlCol="0"/>
            <a:lstStyle/>
            <a:p>
              <a:endParaRPr/>
            </a:p>
          </p:txBody>
        </p:sp>
        <p:sp>
          <p:nvSpPr>
            <p:cNvPr id="18" name="object 18"/>
            <p:cNvSpPr/>
            <p:nvPr/>
          </p:nvSpPr>
          <p:spPr>
            <a:xfrm>
              <a:off x="8181975" y="1508124"/>
              <a:ext cx="566420" cy="55880"/>
            </a:xfrm>
            <a:custGeom>
              <a:avLst/>
              <a:gdLst/>
              <a:ahLst/>
              <a:cxnLst/>
              <a:rect l="l" t="t" r="r" b="b"/>
              <a:pathLst>
                <a:path w="566420" h="55880">
                  <a:moveTo>
                    <a:pt x="0" y="55615"/>
                  </a:moveTo>
                  <a:lnTo>
                    <a:pt x="566132" y="0"/>
                  </a:lnTo>
                </a:path>
              </a:pathLst>
            </a:custGeom>
            <a:ln w="6350">
              <a:solidFill>
                <a:srgbClr val="000000"/>
              </a:solidFill>
            </a:ln>
          </p:spPr>
          <p:txBody>
            <a:bodyPr wrap="square" lIns="0" tIns="0" rIns="0" bIns="0" rtlCol="0"/>
            <a:lstStyle/>
            <a:p>
              <a:endParaRPr/>
            </a:p>
          </p:txBody>
        </p:sp>
      </p:grpSp>
      <p:sp>
        <p:nvSpPr>
          <p:cNvPr id="19" name="object 19"/>
          <p:cNvSpPr txBox="1"/>
          <p:nvPr/>
        </p:nvSpPr>
        <p:spPr>
          <a:xfrm>
            <a:off x="7982479" y="288846"/>
            <a:ext cx="128905"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Tahoma"/>
                <a:cs typeface="Tahoma"/>
              </a:rPr>
              <a:t>X</a:t>
            </a:r>
            <a:endParaRPr sz="1400">
              <a:latin typeface="Tahoma"/>
              <a:cs typeface="Tahoma"/>
            </a:endParaRPr>
          </a:p>
        </p:txBody>
      </p:sp>
      <p:sp>
        <p:nvSpPr>
          <p:cNvPr id="20" name="object 20"/>
          <p:cNvSpPr txBox="1"/>
          <p:nvPr/>
        </p:nvSpPr>
        <p:spPr>
          <a:xfrm>
            <a:off x="7027815" y="993781"/>
            <a:ext cx="104775" cy="238760"/>
          </a:xfrm>
          <a:prstGeom prst="rect">
            <a:avLst/>
          </a:prstGeom>
        </p:spPr>
        <p:txBody>
          <a:bodyPr vert="horz" wrap="square" lIns="0" tIns="12700" rIns="0" bIns="0" rtlCol="0">
            <a:spAutoFit/>
          </a:bodyPr>
          <a:lstStyle/>
          <a:p>
            <a:pPr marL="12700">
              <a:lnSpc>
                <a:spcPct val="100000"/>
              </a:lnSpc>
              <a:spcBef>
                <a:spcPts val="100"/>
              </a:spcBef>
            </a:pPr>
            <a:r>
              <a:rPr sz="1400" i="1" dirty="0">
                <a:latin typeface="Times New Roman"/>
                <a:cs typeface="Times New Roman"/>
              </a:rPr>
              <a:t>x</a:t>
            </a:r>
            <a:endParaRPr sz="1400">
              <a:latin typeface="Times New Roman"/>
              <a:cs typeface="Times New Roman"/>
            </a:endParaRPr>
          </a:p>
        </p:txBody>
      </p:sp>
      <p:sp>
        <p:nvSpPr>
          <p:cNvPr id="21" name="object 21"/>
          <p:cNvSpPr txBox="1"/>
          <p:nvPr/>
        </p:nvSpPr>
        <p:spPr>
          <a:xfrm>
            <a:off x="8542556" y="1010942"/>
            <a:ext cx="158115" cy="238760"/>
          </a:xfrm>
          <a:prstGeom prst="rect">
            <a:avLst/>
          </a:prstGeom>
        </p:spPr>
        <p:txBody>
          <a:bodyPr vert="horz" wrap="square" lIns="0" tIns="12700" rIns="0" bIns="0" rtlCol="0">
            <a:spAutoFit/>
          </a:bodyPr>
          <a:lstStyle/>
          <a:p>
            <a:pPr marL="12700">
              <a:lnSpc>
                <a:spcPct val="100000"/>
              </a:lnSpc>
              <a:spcBef>
                <a:spcPts val="100"/>
              </a:spcBef>
            </a:pPr>
            <a:r>
              <a:rPr sz="1400" i="1" spc="-25" dirty="0">
                <a:latin typeface="Times New Roman"/>
                <a:cs typeface="Times New Roman"/>
              </a:rPr>
              <a:t>x’</a:t>
            </a:r>
            <a:endParaRPr sz="1400">
              <a:latin typeface="Times New Roman"/>
              <a:cs typeface="Times New Roman"/>
            </a:endParaRPr>
          </a:p>
        </p:txBody>
      </p:sp>
      <p:sp>
        <p:nvSpPr>
          <p:cNvPr id="22" name="object 22"/>
          <p:cNvSpPr txBox="1"/>
          <p:nvPr/>
        </p:nvSpPr>
        <p:spPr>
          <a:xfrm>
            <a:off x="7628683" y="1564393"/>
            <a:ext cx="104775" cy="238760"/>
          </a:xfrm>
          <a:prstGeom prst="rect">
            <a:avLst/>
          </a:prstGeom>
        </p:spPr>
        <p:txBody>
          <a:bodyPr vert="horz" wrap="square" lIns="0" tIns="12700" rIns="0" bIns="0" rtlCol="0">
            <a:spAutoFit/>
          </a:bodyPr>
          <a:lstStyle/>
          <a:p>
            <a:pPr marL="12700">
              <a:lnSpc>
                <a:spcPct val="100000"/>
              </a:lnSpc>
              <a:spcBef>
                <a:spcPts val="100"/>
              </a:spcBef>
            </a:pPr>
            <a:r>
              <a:rPr sz="1400" i="1" dirty="0">
                <a:latin typeface="Times New Roman"/>
                <a:cs typeface="Times New Roman"/>
              </a:rPr>
              <a:t>e</a:t>
            </a:r>
            <a:endParaRPr sz="1400">
              <a:latin typeface="Times New Roman"/>
              <a:cs typeface="Times New Roman"/>
            </a:endParaRPr>
          </a:p>
        </p:txBody>
      </p:sp>
      <p:sp>
        <p:nvSpPr>
          <p:cNvPr id="23" name="object 23"/>
          <p:cNvSpPr txBox="1"/>
          <p:nvPr/>
        </p:nvSpPr>
        <p:spPr>
          <a:xfrm>
            <a:off x="8181980" y="1527730"/>
            <a:ext cx="161290" cy="238760"/>
          </a:xfrm>
          <a:prstGeom prst="rect">
            <a:avLst/>
          </a:prstGeom>
        </p:spPr>
        <p:txBody>
          <a:bodyPr vert="horz" wrap="square" lIns="0" tIns="12700" rIns="0" bIns="0" rtlCol="0">
            <a:spAutoFit/>
          </a:bodyPr>
          <a:lstStyle/>
          <a:p>
            <a:pPr marL="12700">
              <a:lnSpc>
                <a:spcPct val="100000"/>
              </a:lnSpc>
              <a:spcBef>
                <a:spcPts val="100"/>
              </a:spcBef>
            </a:pPr>
            <a:r>
              <a:rPr sz="1400" i="1" spc="-25" dirty="0">
                <a:latin typeface="Times New Roman"/>
                <a:cs typeface="Times New Roman"/>
              </a:rPr>
              <a:t>e</a:t>
            </a:r>
            <a:r>
              <a:rPr sz="1400" i="1" dirty="0">
                <a:latin typeface="Times New Roman"/>
                <a:cs typeface="Times New Roman"/>
              </a:rPr>
              <a:t>’</a:t>
            </a:r>
            <a:endParaRPr sz="1400">
              <a:latin typeface="Times New Roman"/>
              <a:cs typeface="Times New Roman"/>
            </a:endParaRPr>
          </a:p>
        </p:txBody>
      </p:sp>
      <p:grpSp>
        <p:nvGrpSpPr>
          <p:cNvPr id="24" name="object 24"/>
          <p:cNvGrpSpPr/>
          <p:nvPr/>
        </p:nvGrpSpPr>
        <p:grpSpPr>
          <a:xfrm>
            <a:off x="7207250" y="1155700"/>
            <a:ext cx="1261110" cy="434340"/>
            <a:chOff x="7207250" y="1155700"/>
            <a:chExt cx="1261110" cy="434340"/>
          </a:xfrm>
        </p:grpSpPr>
        <p:sp>
          <p:nvSpPr>
            <p:cNvPr id="25" name="object 25"/>
            <p:cNvSpPr/>
            <p:nvPr/>
          </p:nvSpPr>
          <p:spPr>
            <a:xfrm>
              <a:off x="7210425" y="1171575"/>
              <a:ext cx="499109" cy="415290"/>
            </a:xfrm>
            <a:custGeom>
              <a:avLst/>
              <a:gdLst/>
              <a:ahLst/>
              <a:cxnLst/>
              <a:rect l="l" t="t" r="r" b="b"/>
              <a:pathLst>
                <a:path w="499109" h="415290">
                  <a:moveTo>
                    <a:pt x="0" y="0"/>
                  </a:moveTo>
                  <a:lnTo>
                    <a:pt x="498852" y="415014"/>
                  </a:lnTo>
                </a:path>
              </a:pathLst>
            </a:custGeom>
            <a:ln w="6350">
              <a:solidFill>
                <a:srgbClr val="000000"/>
              </a:solidFill>
            </a:ln>
          </p:spPr>
          <p:txBody>
            <a:bodyPr wrap="square" lIns="0" tIns="0" rIns="0" bIns="0" rtlCol="0"/>
            <a:lstStyle/>
            <a:p>
              <a:endParaRPr/>
            </a:p>
          </p:txBody>
        </p:sp>
        <p:sp>
          <p:nvSpPr>
            <p:cNvPr id="26" name="object 26"/>
            <p:cNvSpPr/>
            <p:nvPr/>
          </p:nvSpPr>
          <p:spPr>
            <a:xfrm>
              <a:off x="8181974" y="1158875"/>
              <a:ext cx="283210" cy="410845"/>
            </a:xfrm>
            <a:custGeom>
              <a:avLst/>
              <a:gdLst/>
              <a:ahLst/>
              <a:cxnLst/>
              <a:rect l="l" t="t" r="r" b="b"/>
              <a:pathLst>
                <a:path w="283209" h="410844">
                  <a:moveTo>
                    <a:pt x="283066" y="0"/>
                  </a:moveTo>
                  <a:lnTo>
                    <a:pt x="0" y="410698"/>
                  </a:lnTo>
                </a:path>
              </a:pathLst>
            </a:custGeom>
            <a:ln w="6350">
              <a:solidFill>
                <a:srgbClr val="000000"/>
              </a:solidFill>
            </a:ln>
          </p:spPr>
          <p:txBody>
            <a:bodyPr wrap="square" lIns="0" tIns="0" rIns="0" bIns="0" rtlCol="0"/>
            <a:lstStyle/>
            <a:p>
              <a:endParaRPr/>
            </a:p>
          </p:txBody>
        </p:sp>
      </p:grpSp>
      <p:sp>
        <p:nvSpPr>
          <p:cNvPr id="27" name="object 27"/>
          <p:cNvSpPr txBox="1"/>
          <p:nvPr/>
        </p:nvSpPr>
        <p:spPr>
          <a:xfrm>
            <a:off x="7483961" y="1141558"/>
            <a:ext cx="74930" cy="238760"/>
          </a:xfrm>
          <a:prstGeom prst="rect">
            <a:avLst/>
          </a:prstGeom>
        </p:spPr>
        <p:txBody>
          <a:bodyPr vert="horz" wrap="square" lIns="0" tIns="12700" rIns="0" bIns="0" rtlCol="0">
            <a:spAutoFit/>
          </a:bodyPr>
          <a:lstStyle/>
          <a:p>
            <a:pPr marL="12700">
              <a:lnSpc>
                <a:spcPct val="100000"/>
              </a:lnSpc>
              <a:spcBef>
                <a:spcPts val="100"/>
              </a:spcBef>
            </a:pPr>
            <a:r>
              <a:rPr sz="1400" i="1" dirty="0">
                <a:latin typeface="Times New Roman"/>
                <a:cs typeface="Times New Roman"/>
              </a:rPr>
              <a:t>l</a:t>
            </a:r>
            <a:endParaRPr sz="1400">
              <a:latin typeface="Times New Roman"/>
              <a:cs typeface="Times New Roman"/>
            </a:endParaRPr>
          </a:p>
        </p:txBody>
      </p:sp>
      <p:sp>
        <p:nvSpPr>
          <p:cNvPr id="28" name="object 28"/>
          <p:cNvSpPr txBox="1"/>
          <p:nvPr/>
        </p:nvSpPr>
        <p:spPr>
          <a:xfrm>
            <a:off x="8221921" y="1129741"/>
            <a:ext cx="137160" cy="238760"/>
          </a:xfrm>
          <a:prstGeom prst="rect">
            <a:avLst/>
          </a:prstGeom>
        </p:spPr>
        <p:txBody>
          <a:bodyPr vert="horz" wrap="square" lIns="0" tIns="12700" rIns="0" bIns="0" rtlCol="0">
            <a:spAutoFit/>
          </a:bodyPr>
          <a:lstStyle/>
          <a:p>
            <a:pPr marL="12700">
              <a:lnSpc>
                <a:spcPct val="100000"/>
              </a:lnSpc>
              <a:spcBef>
                <a:spcPts val="100"/>
              </a:spcBef>
            </a:pPr>
            <a:r>
              <a:rPr sz="1400" i="1" spc="10" dirty="0">
                <a:latin typeface="Times New Roman"/>
                <a:cs typeface="Times New Roman"/>
              </a:rPr>
              <a:t>l’</a:t>
            </a:r>
            <a:endParaRPr sz="1400">
              <a:latin typeface="Times New Roman"/>
              <a:cs typeface="Times New Roman"/>
            </a:endParaRPr>
          </a:p>
        </p:txBody>
      </p:sp>
      <p:sp>
        <p:nvSpPr>
          <p:cNvPr id="29" name="object 29"/>
          <p:cNvSpPr txBox="1"/>
          <p:nvPr/>
        </p:nvSpPr>
        <p:spPr>
          <a:xfrm>
            <a:off x="6695440" y="1516880"/>
            <a:ext cx="243204" cy="605155"/>
          </a:xfrm>
          <a:prstGeom prst="rect">
            <a:avLst/>
          </a:prstGeom>
        </p:spPr>
        <p:txBody>
          <a:bodyPr vert="horz" wrap="square" lIns="0" tIns="12700" rIns="0" bIns="0" rtlCol="0">
            <a:spAutoFit/>
          </a:bodyPr>
          <a:lstStyle/>
          <a:p>
            <a:pPr marL="33020">
              <a:lnSpc>
                <a:spcPts val="1440"/>
              </a:lnSpc>
              <a:spcBef>
                <a:spcPts val="100"/>
              </a:spcBef>
            </a:pPr>
            <a:r>
              <a:rPr sz="1400" dirty="0">
                <a:latin typeface="Tahoma"/>
                <a:cs typeface="Tahoma"/>
              </a:rPr>
              <a:t>C</a:t>
            </a:r>
            <a:endParaRPr sz="1400">
              <a:latin typeface="Tahoma"/>
              <a:cs typeface="Tahoma"/>
            </a:endParaRPr>
          </a:p>
          <a:p>
            <a:pPr marL="12700">
              <a:lnSpc>
                <a:spcPts val="3120"/>
              </a:lnSpc>
            </a:pPr>
            <a:r>
              <a:rPr sz="2800" i="1" dirty="0">
                <a:latin typeface="Times New Roman"/>
                <a:cs typeface="Times New Roman"/>
              </a:rPr>
              <a:t>P</a:t>
            </a:r>
            <a:endParaRPr sz="2800">
              <a:latin typeface="Times New Roman"/>
              <a:cs typeface="Times New Roman"/>
            </a:endParaRPr>
          </a:p>
        </p:txBody>
      </p:sp>
      <p:sp>
        <p:nvSpPr>
          <p:cNvPr id="30" name="object 30"/>
          <p:cNvSpPr txBox="1"/>
          <p:nvPr/>
        </p:nvSpPr>
        <p:spPr>
          <a:xfrm>
            <a:off x="8448040" y="1449663"/>
            <a:ext cx="500380" cy="656590"/>
          </a:xfrm>
          <a:prstGeom prst="rect">
            <a:avLst/>
          </a:prstGeom>
        </p:spPr>
        <p:txBody>
          <a:bodyPr vert="horz" wrap="square" lIns="0" tIns="12700" rIns="0" bIns="0" rtlCol="0">
            <a:spAutoFit/>
          </a:bodyPr>
          <a:lstStyle/>
          <a:p>
            <a:pPr marR="5080" algn="r">
              <a:lnSpc>
                <a:spcPts val="1645"/>
              </a:lnSpc>
              <a:spcBef>
                <a:spcPts val="100"/>
              </a:spcBef>
            </a:pPr>
            <a:r>
              <a:rPr sz="1400" spc="5" dirty="0">
                <a:latin typeface="Tahoma"/>
                <a:cs typeface="Tahoma"/>
              </a:rPr>
              <a:t>C’</a:t>
            </a:r>
            <a:endParaRPr sz="1400">
              <a:latin typeface="Tahoma"/>
              <a:cs typeface="Tahoma"/>
            </a:endParaRPr>
          </a:p>
          <a:p>
            <a:pPr marL="12700">
              <a:lnSpc>
                <a:spcPts val="3325"/>
              </a:lnSpc>
            </a:pPr>
            <a:r>
              <a:rPr sz="2800" i="1" dirty="0">
                <a:latin typeface="Times New Roman"/>
                <a:cs typeface="Times New Roman"/>
              </a:rPr>
              <a:t>P’</a:t>
            </a:r>
            <a:endParaRPr sz="2800">
              <a:latin typeface="Times New Roman"/>
              <a:cs typeface="Times New Roman"/>
            </a:endParaRPr>
          </a:p>
        </p:txBody>
      </p:sp>
      <p:sp>
        <p:nvSpPr>
          <p:cNvPr id="31" name="object 31"/>
          <p:cNvSpPr txBox="1"/>
          <p:nvPr/>
        </p:nvSpPr>
        <p:spPr>
          <a:xfrm>
            <a:off x="324803" y="4236401"/>
            <a:ext cx="8702040" cy="955675"/>
          </a:xfrm>
          <a:prstGeom prst="rect">
            <a:avLst/>
          </a:prstGeom>
        </p:spPr>
        <p:txBody>
          <a:bodyPr vert="horz" wrap="square" lIns="0" tIns="50800" rIns="0" bIns="0" rtlCol="0">
            <a:spAutoFit/>
          </a:bodyPr>
          <a:lstStyle/>
          <a:p>
            <a:pPr marL="4927600">
              <a:lnSpc>
                <a:spcPct val="100000"/>
              </a:lnSpc>
              <a:spcBef>
                <a:spcPts val="400"/>
              </a:spcBef>
            </a:pPr>
            <a:r>
              <a:rPr sz="2800" dirty="0">
                <a:latin typeface="Tahoma"/>
                <a:cs typeface="Tahoma"/>
              </a:rPr>
              <a:t>Not</a:t>
            </a:r>
            <a:r>
              <a:rPr sz="2800" spc="-30" dirty="0">
                <a:latin typeface="Tahoma"/>
                <a:cs typeface="Tahoma"/>
              </a:rPr>
              <a:t> </a:t>
            </a:r>
            <a:r>
              <a:rPr sz="2800" spc="-5" dirty="0">
                <a:latin typeface="Tahoma"/>
                <a:cs typeface="Tahoma"/>
              </a:rPr>
              <a:t>projective</a:t>
            </a:r>
            <a:r>
              <a:rPr sz="2800" spc="-30" dirty="0">
                <a:latin typeface="Tahoma"/>
                <a:cs typeface="Tahoma"/>
              </a:rPr>
              <a:t> </a:t>
            </a:r>
            <a:r>
              <a:rPr sz="2800" spc="-10" dirty="0">
                <a:latin typeface="Tahoma"/>
                <a:cs typeface="Tahoma"/>
              </a:rPr>
              <a:t>invariant.</a:t>
            </a:r>
            <a:endParaRPr sz="2800">
              <a:latin typeface="Tahoma"/>
              <a:cs typeface="Tahoma"/>
            </a:endParaRPr>
          </a:p>
          <a:p>
            <a:pPr marL="12700">
              <a:lnSpc>
                <a:spcPct val="100000"/>
              </a:lnSpc>
              <a:spcBef>
                <a:spcPts val="305"/>
              </a:spcBef>
            </a:pPr>
            <a:r>
              <a:rPr sz="2800" spc="-10" dirty="0">
                <a:latin typeface="Tahoma"/>
                <a:cs typeface="Tahoma"/>
              </a:rPr>
              <a:t>Generalize</a:t>
            </a:r>
            <a:r>
              <a:rPr sz="2800" spc="5" dirty="0">
                <a:latin typeface="Tahoma"/>
                <a:cs typeface="Tahoma"/>
              </a:rPr>
              <a:t> </a:t>
            </a:r>
            <a:r>
              <a:rPr sz="2800" dirty="0">
                <a:latin typeface="Tahoma"/>
                <a:cs typeface="Tahoma"/>
              </a:rPr>
              <a:t>to</a:t>
            </a:r>
            <a:r>
              <a:rPr sz="2800" spc="10" dirty="0">
                <a:latin typeface="Tahoma"/>
                <a:cs typeface="Tahoma"/>
              </a:rPr>
              <a:t> </a:t>
            </a:r>
            <a:r>
              <a:rPr sz="2800" spc="-5" dirty="0">
                <a:latin typeface="Tahoma"/>
                <a:cs typeface="Tahoma"/>
              </a:rPr>
              <a:t>multiview</a:t>
            </a:r>
            <a:r>
              <a:rPr sz="2800" spc="5" dirty="0">
                <a:latin typeface="Tahoma"/>
                <a:cs typeface="Tahoma"/>
              </a:rPr>
              <a:t> </a:t>
            </a:r>
            <a:r>
              <a:rPr sz="2800" spc="-5" dirty="0">
                <a:latin typeface="Tahoma"/>
                <a:cs typeface="Tahoma"/>
              </a:rPr>
              <a:t>correspondences.</a:t>
            </a:r>
            <a:endParaRPr sz="2800">
              <a:latin typeface="Tahoma"/>
              <a:cs typeface="Tahoma"/>
            </a:endParaRPr>
          </a:p>
        </p:txBody>
      </p:sp>
      <p:pic>
        <p:nvPicPr>
          <p:cNvPr id="32" name="object 32"/>
          <p:cNvPicPr/>
          <p:nvPr/>
        </p:nvPicPr>
        <p:blipFill>
          <a:blip r:embed="rId2" cstate="print"/>
          <a:stretch>
            <a:fillRect/>
          </a:stretch>
        </p:blipFill>
        <p:spPr>
          <a:xfrm>
            <a:off x="990600" y="2881353"/>
            <a:ext cx="1698797" cy="430886"/>
          </a:xfrm>
          <a:prstGeom prst="rect">
            <a:avLst/>
          </a:prstGeom>
        </p:spPr>
      </p:pic>
      <p:pic>
        <p:nvPicPr>
          <p:cNvPr id="33" name="object 33"/>
          <p:cNvPicPr/>
          <p:nvPr/>
        </p:nvPicPr>
        <p:blipFill>
          <a:blip r:embed="rId3" cstate="print"/>
          <a:stretch>
            <a:fillRect/>
          </a:stretch>
        </p:blipFill>
        <p:spPr>
          <a:xfrm>
            <a:off x="924373" y="3413301"/>
            <a:ext cx="1932066" cy="430886"/>
          </a:xfrm>
          <a:prstGeom prst="rect">
            <a:avLst/>
          </a:prstGeom>
        </p:spPr>
      </p:pic>
      <p:sp>
        <p:nvSpPr>
          <p:cNvPr id="34" name="object 34"/>
          <p:cNvSpPr txBox="1"/>
          <p:nvPr/>
        </p:nvSpPr>
        <p:spPr>
          <a:xfrm>
            <a:off x="596265" y="2121661"/>
            <a:ext cx="5093335" cy="2095500"/>
          </a:xfrm>
          <a:prstGeom prst="rect">
            <a:avLst/>
          </a:prstGeom>
        </p:spPr>
        <p:txBody>
          <a:bodyPr vert="horz" wrap="square" lIns="0" tIns="12700" rIns="0" bIns="0" rtlCol="0">
            <a:spAutoFit/>
          </a:bodyPr>
          <a:lstStyle/>
          <a:p>
            <a:pPr marL="25400">
              <a:lnSpc>
                <a:spcPct val="100000"/>
              </a:lnSpc>
              <a:spcBef>
                <a:spcPts val="100"/>
              </a:spcBef>
            </a:pPr>
            <a:r>
              <a:rPr sz="2800" spc="-5" dirty="0">
                <a:latin typeface="Tahoma"/>
                <a:cs typeface="Tahoma"/>
              </a:rPr>
              <a:t>Given</a:t>
            </a:r>
            <a:r>
              <a:rPr sz="2800" spc="-15" dirty="0">
                <a:latin typeface="Tahoma"/>
                <a:cs typeface="Tahoma"/>
              </a:rPr>
              <a:t> </a:t>
            </a:r>
            <a:r>
              <a:rPr sz="2800" i="1" spc="-5" dirty="0">
                <a:latin typeface="Times New Roman"/>
                <a:cs typeface="Times New Roman"/>
              </a:rPr>
              <a:t>x</a:t>
            </a:r>
            <a:r>
              <a:rPr sz="2775" i="1" spc="-7" baseline="-19519" dirty="0">
                <a:latin typeface="Times New Roman"/>
                <a:cs typeface="Times New Roman"/>
              </a:rPr>
              <a:t>i</a:t>
            </a:r>
            <a:r>
              <a:rPr sz="2775" i="1" spc="592" baseline="-19519" dirty="0">
                <a:latin typeface="Times New Roman"/>
                <a:cs typeface="Times New Roman"/>
              </a:rPr>
              <a:t> </a:t>
            </a:r>
            <a:r>
              <a:rPr sz="2800" spc="-5" dirty="0">
                <a:latin typeface="Wingdings"/>
                <a:cs typeface="Wingdings"/>
              </a:rPr>
              <a:t></a:t>
            </a:r>
            <a:r>
              <a:rPr sz="2800" i="1" spc="-5" dirty="0">
                <a:latin typeface="Times New Roman"/>
                <a:cs typeface="Times New Roman"/>
              </a:rPr>
              <a:t>x</a:t>
            </a:r>
            <a:r>
              <a:rPr sz="2775" i="1" spc="-7" baseline="-19519" dirty="0">
                <a:latin typeface="Times New Roman"/>
                <a:cs typeface="Times New Roman"/>
              </a:rPr>
              <a:t>i</a:t>
            </a:r>
            <a:r>
              <a:rPr sz="2800" i="1" spc="-5" dirty="0">
                <a:latin typeface="Times New Roman"/>
                <a:cs typeface="Times New Roman"/>
              </a:rPr>
              <a:t>’</a:t>
            </a:r>
            <a:r>
              <a:rPr sz="2800" spc="-5" dirty="0">
                <a:latin typeface="Tahoma"/>
                <a:cs typeface="Tahoma"/>
              </a:rPr>
              <a:t>,</a:t>
            </a:r>
            <a:r>
              <a:rPr sz="2800" spc="-15" dirty="0">
                <a:latin typeface="Tahoma"/>
                <a:cs typeface="Tahoma"/>
              </a:rPr>
              <a:t> </a:t>
            </a:r>
            <a:r>
              <a:rPr sz="2800" spc="-5" dirty="0">
                <a:latin typeface="Tahoma"/>
                <a:cs typeface="Tahoma"/>
              </a:rPr>
              <a:t>compute</a:t>
            </a:r>
            <a:r>
              <a:rPr sz="2800" spc="-15" dirty="0">
                <a:latin typeface="Tahoma"/>
                <a:cs typeface="Tahoma"/>
              </a:rPr>
              <a:t> </a:t>
            </a:r>
            <a:r>
              <a:rPr sz="2800" i="1" dirty="0">
                <a:latin typeface="Times New Roman"/>
                <a:cs typeface="Times New Roman"/>
              </a:rPr>
              <a:t>X</a:t>
            </a:r>
            <a:r>
              <a:rPr sz="2800" dirty="0">
                <a:latin typeface="Tahoma"/>
                <a:cs typeface="Tahoma"/>
              </a:rPr>
              <a:t>.</a:t>
            </a:r>
            <a:endParaRPr sz="2800">
              <a:latin typeface="Tahoma"/>
              <a:cs typeface="Tahoma"/>
            </a:endParaRPr>
          </a:p>
          <a:p>
            <a:pPr marL="3067050">
              <a:lnSpc>
                <a:spcPts val="3345"/>
              </a:lnSpc>
              <a:spcBef>
                <a:spcPts val="2320"/>
              </a:spcBef>
            </a:pPr>
            <a:r>
              <a:rPr sz="2800" dirty="0">
                <a:latin typeface="Tahoma"/>
                <a:cs typeface="Tahoma"/>
              </a:rPr>
              <a:t>4</a:t>
            </a:r>
            <a:r>
              <a:rPr sz="2800" spc="-60" dirty="0">
                <a:latin typeface="Tahoma"/>
                <a:cs typeface="Tahoma"/>
              </a:rPr>
              <a:t> </a:t>
            </a:r>
            <a:r>
              <a:rPr sz="2800" dirty="0">
                <a:latin typeface="Tahoma"/>
                <a:cs typeface="Tahoma"/>
              </a:rPr>
              <a:t>equations,</a:t>
            </a:r>
            <a:endParaRPr sz="2800">
              <a:latin typeface="Tahoma"/>
              <a:cs typeface="Tahoma"/>
            </a:endParaRPr>
          </a:p>
          <a:p>
            <a:pPr marL="3067050">
              <a:lnSpc>
                <a:spcPts val="3345"/>
              </a:lnSpc>
            </a:pPr>
            <a:r>
              <a:rPr sz="2800" dirty="0">
                <a:latin typeface="Tahoma"/>
                <a:cs typeface="Tahoma"/>
              </a:rPr>
              <a:t>3</a:t>
            </a:r>
            <a:r>
              <a:rPr sz="2800" spc="-85" dirty="0">
                <a:latin typeface="Tahoma"/>
                <a:cs typeface="Tahoma"/>
              </a:rPr>
              <a:t> </a:t>
            </a:r>
            <a:r>
              <a:rPr sz="2800" dirty="0">
                <a:latin typeface="Tahoma"/>
                <a:cs typeface="Tahoma"/>
              </a:rPr>
              <a:t>unknowns.</a:t>
            </a:r>
            <a:endParaRPr sz="2800">
              <a:latin typeface="Tahoma"/>
              <a:cs typeface="Tahoma"/>
            </a:endParaRPr>
          </a:p>
          <a:p>
            <a:pPr marL="3609975" indent="-491490">
              <a:lnSpc>
                <a:spcPct val="100000"/>
              </a:lnSpc>
              <a:spcBef>
                <a:spcPts val="560"/>
              </a:spcBef>
              <a:buSzPct val="145945"/>
              <a:buAutoNum type="alphaUcPeriod"/>
              <a:tabLst>
                <a:tab pos="3610610" algn="l"/>
              </a:tabLst>
            </a:pPr>
            <a:r>
              <a:rPr sz="2775" spc="7" baseline="-19519" dirty="0">
                <a:latin typeface="Tahoma"/>
                <a:cs typeface="Tahoma"/>
              </a:rPr>
              <a:t>4x4</a:t>
            </a:r>
            <a:r>
              <a:rPr sz="2800" i="1" spc="5" dirty="0">
                <a:latin typeface="Times New Roman"/>
                <a:cs typeface="Times New Roman"/>
              </a:rPr>
              <a:t>X</a:t>
            </a:r>
            <a:r>
              <a:rPr sz="2800" spc="5" dirty="0">
                <a:latin typeface="Tahoma"/>
                <a:cs typeface="Tahoma"/>
              </a:rPr>
              <a:t>=0</a:t>
            </a:r>
            <a:endParaRPr sz="2800">
              <a:latin typeface="Tahoma"/>
              <a:cs typeface="Tahoma"/>
            </a:endParaRPr>
          </a:p>
        </p:txBody>
      </p:sp>
      <p:sp>
        <p:nvSpPr>
          <p:cNvPr id="35" name="object 35"/>
          <p:cNvSpPr txBox="1"/>
          <p:nvPr/>
        </p:nvSpPr>
        <p:spPr>
          <a:xfrm>
            <a:off x="6103303" y="2718561"/>
            <a:ext cx="3007995" cy="875665"/>
          </a:xfrm>
          <a:prstGeom prst="rect">
            <a:avLst/>
          </a:prstGeom>
        </p:spPr>
        <p:txBody>
          <a:bodyPr vert="horz" wrap="square" lIns="0" tIns="29209" rIns="0" bIns="0" rtlCol="0">
            <a:spAutoFit/>
          </a:bodyPr>
          <a:lstStyle/>
          <a:p>
            <a:pPr marL="12700" marR="5080">
              <a:lnSpc>
                <a:spcPts val="3329"/>
              </a:lnSpc>
              <a:spcBef>
                <a:spcPts val="229"/>
              </a:spcBef>
            </a:pPr>
            <a:r>
              <a:rPr sz="2800" spc="-5" dirty="0">
                <a:latin typeface="Tahoma"/>
                <a:cs typeface="Tahoma"/>
              </a:rPr>
              <a:t>Minimize </a:t>
            </a:r>
            <a:r>
              <a:rPr sz="2800" dirty="0">
                <a:latin typeface="Tahoma"/>
                <a:cs typeface="Tahoma"/>
              </a:rPr>
              <a:t>||</a:t>
            </a:r>
            <a:r>
              <a:rPr sz="2800" i="1" dirty="0">
                <a:latin typeface="Times New Roman"/>
                <a:cs typeface="Times New Roman"/>
              </a:rPr>
              <a:t>AX</a:t>
            </a:r>
            <a:r>
              <a:rPr sz="2800" dirty="0">
                <a:latin typeface="Tahoma"/>
                <a:cs typeface="Tahoma"/>
              </a:rPr>
              <a:t>|| </a:t>
            </a:r>
            <a:r>
              <a:rPr sz="2800" spc="5" dirty="0">
                <a:latin typeface="Tahoma"/>
                <a:cs typeface="Tahoma"/>
              </a:rPr>
              <a:t> </a:t>
            </a:r>
            <a:r>
              <a:rPr sz="2800" spc="-5" dirty="0">
                <a:latin typeface="Tahoma"/>
                <a:cs typeface="Tahoma"/>
              </a:rPr>
              <a:t>subject</a:t>
            </a:r>
            <a:r>
              <a:rPr sz="2800" spc="-25" dirty="0">
                <a:latin typeface="Tahoma"/>
                <a:cs typeface="Tahoma"/>
              </a:rPr>
              <a:t> </a:t>
            </a:r>
            <a:r>
              <a:rPr sz="2800" dirty="0">
                <a:latin typeface="Tahoma"/>
                <a:cs typeface="Tahoma"/>
              </a:rPr>
              <a:t>to</a:t>
            </a:r>
            <a:r>
              <a:rPr sz="2800" spc="-20" dirty="0">
                <a:latin typeface="Tahoma"/>
                <a:cs typeface="Tahoma"/>
              </a:rPr>
              <a:t> </a:t>
            </a:r>
            <a:r>
              <a:rPr sz="2800" spc="-5" dirty="0">
                <a:latin typeface="Tahoma"/>
                <a:cs typeface="Tahoma"/>
              </a:rPr>
              <a:t>||</a:t>
            </a:r>
            <a:r>
              <a:rPr sz="2800" i="1" spc="-5" dirty="0">
                <a:latin typeface="Times New Roman"/>
                <a:cs typeface="Times New Roman"/>
              </a:rPr>
              <a:t>X</a:t>
            </a:r>
            <a:r>
              <a:rPr sz="2800" spc="-5" dirty="0">
                <a:latin typeface="Tahoma"/>
                <a:cs typeface="Tahoma"/>
              </a:rPr>
              <a:t>||=1.</a:t>
            </a:r>
            <a:endParaRPr sz="2800" dirty="0">
              <a:latin typeface="Tahoma"/>
              <a:cs typeface="Tahoma"/>
            </a:endParaRPr>
          </a:p>
        </p:txBody>
      </p:sp>
      <p:sp>
        <p:nvSpPr>
          <p:cNvPr id="36" name="object 36"/>
          <p:cNvSpPr txBox="1"/>
          <p:nvPr/>
        </p:nvSpPr>
        <p:spPr>
          <a:xfrm>
            <a:off x="755773" y="5493512"/>
            <a:ext cx="2517775" cy="452120"/>
          </a:xfrm>
          <a:prstGeom prst="rect">
            <a:avLst/>
          </a:prstGeom>
        </p:spPr>
        <p:txBody>
          <a:bodyPr vert="horz" wrap="square" lIns="0" tIns="12700" rIns="0" bIns="0" rtlCol="0">
            <a:spAutoFit/>
          </a:bodyPr>
          <a:lstStyle/>
          <a:p>
            <a:pPr marL="38100">
              <a:lnSpc>
                <a:spcPct val="100000"/>
              </a:lnSpc>
              <a:spcBef>
                <a:spcPts val="100"/>
              </a:spcBef>
            </a:pPr>
            <a:r>
              <a:rPr sz="2800" i="1" spc="-5" dirty="0">
                <a:latin typeface="Times New Roman"/>
                <a:cs typeface="Times New Roman"/>
              </a:rPr>
              <a:t>x</a:t>
            </a:r>
            <a:r>
              <a:rPr sz="2775" i="1" spc="-7" baseline="-19519" dirty="0">
                <a:latin typeface="Times New Roman"/>
                <a:cs typeface="Times New Roman"/>
              </a:rPr>
              <a:t>1</a:t>
            </a:r>
            <a:r>
              <a:rPr sz="2775" i="1" spc="562" baseline="-19519" dirty="0">
                <a:latin typeface="Times New Roman"/>
                <a:cs typeface="Times New Roman"/>
              </a:rPr>
              <a:t> </a:t>
            </a:r>
            <a:r>
              <a:rPr sz="2800" spc="-5" dirty="0">
                <a:latin typeface="Wingdings"/>
                <a:cs typeface="Wingdings"/>
              </a:rPr>
              <a:t></a:t>
            </a:r>
            <a:r>
              <a:rPr sz="2800" i="1" spc="-5" dirty="0">
                <a:latin typeface="Times New Roman"/>
                <a:cs typeface="Times New Roman"/>
              </a:rPr>
              <a:t>x</a:t>
            </a:r>
            <a:r>
              <a:rPr sz="2775" i="1" spc="-7" baseline="-19519" dirty="0">
                <a:latin typeface="Times New Roman"/>
                <a:cs typeface="Times New Roman"/>
              </a:rPr>
              <a:t>2</a:t>
            </a:r>
            <a:r>
              <a:rPr sz="2775" i="1" spc="562" baseline="-19519" dirty="0">
                <a:latin typeface="Times New Roman"/>
                <a:cs typeface="Times New Roman"/>
              </a:rPr>
              <a:t> </a:t>
            </a:r>
            <a:r>
              <a:rPr sz="2800" spc="-5" dirty="0">
                <a:latin typeface="Wingdings"/>
                <a:cs typeface="Wingdings"/>
              </a:rPr>
              <a:t></a:t>
            </a:r>
            <a:r>
              <a:rPr sz="2800" i="1" spc="-5" dirty="0">
                <a:latin typeface="Times New Roman"/>
                <a:cs typeface="Times New Roman"/>
              </a:rPr>
              <a:t>x</a:t>
            </a:r>
            <a:r>
              <a:rPr sz="2775" i="1" spc="-7" baseline="-19519" dirty="0">
                <a:latin typeface="Times New Roman"/>
                <a:cs typeface="Times New Roman"/>
              </a:rPr>
              <a:t>3</a:t>
            </a:r>
            <a:endParaRPr sz="2775" baseline="-19519">
              <a:latin typeface="Times New Roman"/>
              <a:cs typeface="Times New Roman"/>
            </a:endParaRPr>
          </a:p>
        </p:txBody>
      </p:sp>
      <p:sp>
        <p:nvSpPr>
          <p:cNvPr id="37" name="object 37"/>
          <p:cNvSpPr txBox="1"/>
          <p:nvPr/>
        </p:nvSpPr>
        <p:spPr>
          <a:xfrm>
            <a:off x="720090" y="5909233"/>
            <a:ext cx="412750" cy="452120"/>
          </a:xfrm>
          <a:prstGeom prst="rect">
            <a:avLst/>
          </a:prstGeom>
        </p:spPr>
        <p:txBody>
          <a:bodyPr vert="horz" wrap="square" lIns="0" tIns="12700" rIns="0" bIns="0" rtlCol="0">
            <a:spAutoFit/>
          </a:bodyPr>
          <a:lstStyle/>
          <a:p>
            <a:pPr marL="38100">
              <a:lnSpc>
                <a:spcPct val="100000"/>
              </a:lnSpc>
              <a:spcBef>
                <a:spcPts val="100"/>
              </a:spcBef>
            </a:pPr>
            <a:r>
              <a:rPr sz="2800" i="1" dirty="0">
                <a:latin typeface="Times New Roman"/>
                <a:cs typeface="Times New Roman"/>
              </a:rPr>
              <a:t>P</a:t>
            </a:r>
            <a:r>
              <a:rPr sz="2775" i="1" baseline="-19519" dirty="0">
                <a:latin typeface="Times New Roman"/>
                <a:cs typeface="Times New Roman"/>
              </a:rPr>
              <a:t>1</a:t>
            </a:r>
            <a:endParaRPr sz="2775" baseline="-19519">
              <a:latin typeface="Times New Roman"/>
              <a:cs typeface="Times New Roman"/>
            </a:endParaRPr>
          </a:p>
        </p:txBody>
      </p:sp>
      <p:sp>
        <p:nvSpPr>
          <p:cNvPr id="38" name="object 38"/>
          <p:cNvSpPr txBox="1"/>
          <p:nvPr/>
        </p:nvSpPr>
        <p:spPr>
          <a:xfrm>
            <a:off x="1803244" y="6003784"/>
            <a:ext cx="1464945" cy="452120"/>
          </a:xfrm>
          <a:prstGeom prst="rect">
            <a:avLst/>
          </a:prstGeom>
        </p:spPr>
        <p:txBody>
          <a:bodyPr vert="horz" wrap="square" lIns="0" tIns="12700" rIns="0" bIns="0" rtlCol="0">
            <a:spAutoFit/>
          </a:bodyPr>
          <a:lstStyle/>
          <a:p>
            <a:pPr marL="50800">
              <a:lnSpc>
                <a:spcPct val="100000"/>
              </a:lnSpc>
              <a:spcBef>
                <a:spcPts val="100"/>
              </a:spcBef>
              <a:tabLst>
                <a:tab pos="1077595" algn="l"/>
              </a:tabLst>
            </a:pPr>
            <a:r>
              <a:rPr sz="2800" i="1" dirty="0">
                <a:latin typeface="Times New Roman"/>
                <a:cs typeface="Times New Roman"/>
              </a:rPr>
              <a:t>P</a:t>
            </a:r>
            <a:r>
              <a:rPr sz="2775" i="1" baseline="-19519" dirty="0">
                <a:latin typeface="Times New Roman"/>
                <a:cs typeface="Times New Roman"/>
              </a:rPr>
              <a:t>2	</a:t>
            </a:r>
            <a:r>
              <a:rPr sz="2800" i="1" dirty="0">
                <a:latin typeface="Times New Roman"/>
                <a:cs typeface="Times New Roman"/>
              </a:rPr>
              <a:t>P</a:t>
            </a:r>
            <a:r>
              <a:rPr sz="2775" i="1" baseline="-18018" dirty="0">
                <a:latin typeface="Times New Roman"/>
                <a:cs typeface="Times New Roman"/>
              </a:rPr>
              <a:t>3</a:t>
            </a:r>
            <a:endParaRPr sz="2775" baseline="-18018">
              <a:latin typeface="Times New Roman"/>
              <a:cs typeface="Times New Roman"/>
            </a:endParaRPr>
          </a:p>
        </p:txBody>
      </p:sp>
      <p:pic>
        <p:nvPicPr>
          <p:cNvPr id="39" name="object 39"/>
          <p:cNvPicPr/>
          <p:nvPr/>
        </p:nvPicPr>
        <p:blipFill>
          <a:blip r:embed="rId4" cstate="print"/>
          <a:stretch>
            <a:fillRect/>
          </a:stretch>
        </p:blipFill>
        <p:spPr>
          <a:xfrm>
            <a:off x="4582929" y="5315632"/>
            <a:ext cx="1963550" cy="1292661"/>
          </a:xfrm>
          <a:prstGeom prst="rect">
            <a:avLst/>
          </a:prstGeom>
        </p:spPr>
      </p:pic>
      <p:sp>
        <p:nvSpPr>
          <p:cNvPr id="40" name="object 40"/>
          <p:cNvSpPr txBox="1"/>
          <p:nvPr/>
        </p:nvSpPr>
        <p:spPr>
          <a:xfrm>
            <a:off x="6884353" y="5462270"/>
            <a:ext cx="2026285" cy="875665"/>
          </a:xfrm>
          <a:prstGeom prst="rect">
            <a:avLst/>
          </a:prstGeom>
        </p:spPr>
        <p:txBody>
          <a:bodyPr vert="horz" wrap="square" lIns="0" tIns="12700" rIns="0" bIns="0" rtlCol="0">
            <a:spAutoFit/>
          </a:bodyPr>
          <a:lstStyle/>
          <a:p>
            <a:pPr marL="12700">
              <a:lnSpc>
                <a:spcPts val="3345"/>
              </a:lnSpc>
              <a:spcBef>
                <a:spcPts val="100"/>
              </a:spcBef>
            </a:pPr>
            <a:r>
              <a:rPr sz="2800" dirty="0">
                <a:latin typeface="Tahoma"/>
                <a:cs typeface="Tahoma"/>
              </a:rPr>
              <a:t>6</a:t>
            </a:r>
            <a:r>
              <a:rPr sz="2800" spc="-55" dirty="0">
                <a:latin typeface="Tahoma"/>
                <a:cs typeface="Tahoma"/>
              </a:rPr>
              <a:t> </a:t>
            </a:r>
            <a:r>
              <a:rPr sz="2800" dirty="0">
                <a:latin typeface="Tahoma"/>
                <a:cs typeface="Tahoma"/>
              </a:rPr>
              <a:t>equations</a:t>
            </a:r>
            <a:endParaRPr sz="2800">
              <a:latin typeface="Tahoma"/>
              <a:cs typeface="Tahoma"/>
            </a:endParaRPr>
          </a:p>
          <a:p>
            <a:pPr marL="12700">
              <a:lnSpc>
                <a:spcPts val="3345"/>
              </a:lnSpc>
            </a:pPr>
            <a:r>
              <a:rPr sz="2800" dirty="0">
                <a:latin typeface="Tahoma"/>
                <a:cs typeface="Tahoma"/>
              </a:rPr>
              <a:t>3</a:t>
            </a:r>
            <a:r>
              <a:rPr sz="2800" spc="-90" dirty="0">
                <a:latin typeface="Tahoma"/>
                <a:cs typeface="Tahoma"/>
              </a:rPr>
              <a:t> </a:t>
            </a:r>
            <a:r>
              <a:rPr sz="2800" dirty="0">
                <a:latin typeface="Tahoma"/>
                <a:cs typeface="Tahoma"/>
              </a:rPr>
              <a:t>unknowns.</a:t>
            </a:r>
            <a:endParaRPr sz="2800">
              <a:latin typeface="Tahoma"/>
              <a:cs typeface="Tahoma"/>
            </a:endParaRPr>
          </a:p>
        </p:txBody>
      </p:sp>
      <p:sp>
        <p:nvSpPr>
          <p:cNvPr id="41" name="object 41"/>
          <p:cNvSpPr/>
          <p:nvPr/>
        </p:nvSpPr>
        <p:spPr>
          <a:xfrm>
            <a:off x="3436937" y="5751512"/>
            <a:ext cx="977900" cy="484505"/>
          </a:xfrm>
          <a:custGeom>
            <a:avLst/>
            <a:gdLst/>
            <a:ahLst/>
            <a:cxnLst/>
            <a:rect l="l" t="t" r="r" b="b"/>
            <a:pathLst>
              <a:path w="977900" h="484504">
                <a:moveTo>
                  <a:pt x="0" y="121047"/>
                </a:moveTo>
                <a:lnTo>
                  <a:pt x="735690" y="121047"/>
                </a:lnTo>
                <a:lnTo>
                  <a:pt x="735690" y="0"/>
                </a:lnTo>
                <a:lnTo>
                  <a:pt x="977900" y="242093"/>
                </a:lnTo>
                <a:lnTo>
                  <a:pt x="735690" y="484187"/>
                </a:lnTo>
                <a:lnTo>
                  <a:pt x="735690" y="363140"/>
                </a:lnTo>
                <a:lnTo>
                  <a:pt x="0" y="363140"/>
                </a:lnTo>
                <a:lnTo>
                  <a:pt x="0" y="121047"/>
                </a:lnTo>
                <a:close/>
              </a:path>
            </a:pathLst>
          </a:custGeom>
          <a:ln w="9525">
            <a:solidFill>
              <a:srgbClr val="000000"/>
            </a:solidFill>
          </a:ln>
        </p:spPr>
        <p:txBody>
          <a:bodyPr wrap="square" lIns="0" tIns="0" rIns="0" bIns="0" rtlCol="0"/>
          <a:lstStyle/>
          <a:p>
            <a:endParaRPr/>
          </a:p>
        </p:txBody>
      </p:sp>
      <p:sp>
        <p:nvSpPr>
          <p:cNvPr id="42" name="object 42"/>
          <p:cNvSpPr txBox="1"/>
          <p:nvPr/>
        </p:nvSpPr>
        <p:spPr>
          <a:xfrm>
            <a:off x="6719253" y="3876358"/>
            <a:ext cx="1374140"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Tahoma"/>
                <a:cs typeface="Tahoma"/>
              </a:rPr>
              <a:t>Use</a:t>
            </a:r>
            <a:r>
              <a:rPr sz="2800" spc="-80" dirty="0">
                <a:latin typeface="Tahoma"/>
                <a:cs typeface="Tahoma"/>
              </a:rPr>
              <a:t> </a:t>
            </a:r>
            <a:r>
              <a:rPr sz="2800" spc="-155" dirty="0">
                <a:latin typeface="Tahoma"/>
                <a:cs typeface="Tahoma"/>
              </a:rPr>
              <a:t>DLT.</a:t>
            </a:r>
            <a:endParaRPr sz="2800">
              <a:latin typeface="Tahoma"/>
              <a:cs typeface="Tahoma"/>
            </a:endParaRPr>
          </a:p>
        </p:txBody>
      </p:sp>
      <p:pic>
        <p:nvPicPr>
          <p:cNvPr id="43" name="Picture 42">
            <a:extLst>
              <a:ext uri="{FF2B5EF4-FFF2-40B4-BE49-F238E27FC236}">
                <a16:creationId xmlns:a16="http://schemas.microsoft.com/office/drawing/2014/main" id="{93483B8C-F58E-E1F7-0059-8501CBA467E1}"/>
              </a:ext>
            </a:extLst>
          </p:cNvPr>
          <p:cNvPicPr>
            <a:picLocks noChangeAspect="1"/>
          </p:cNvPicPr>
          <p:nvPr/>
        </p:nvPicPr>
        <p:blipFill>
          <a:blip r:embed="rId5"/>
          <a:stretch>
            <a:fillRect/>
          </a:stretch>
        </p:blipFill>
        <p:spPr>
          <a:xfrm>
            <a:off x="6059170" y="2763010"/>
            <a:ext cx="3007994" cy="1981328"/>
          </a:xfrm>
          <a:prstGeom prst="rect">
            <a:avLst/>
          </a:prstGeom>
        </p:spPr>
      </p:pic>
      <p:pic>
        <p:nvPicPr>
          <p:cNvPr id="44" name="Picture 43">
            <a:extLst>
              <a:ext uri="{FF2B5EF4-FFF2-40B4-BE49-F238E27FC236}">
                <a16:creationId xmlns:a16="http://schemas.microsoft.com/office/drawing/2014/main" id="{B7459B14-D5B1-546A-3C0E-398F9F57B3B8}"/>
              </a:ext>
            </a:extLst>
          </p:cNvPr>
          <p:cNvPicPr>
            <a:picLocks noChangeAspect="1"/>
          </p:cNvPicPr>
          <p:nvPr/>
        </p:nvPicPr>
        <p:blipFill>
          <a:blip r:embed="rId5"/>
          <a:stretch>
            <a:fillRect/>
          </a:stretch>
        </p:blipFill>
        <p:spPr>
          <a:xfrm>
            <a:off x="4309110" y="4347718"/>
            <a:ext cx="3130550" cy="4064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060A8B-3D2B-4B55-9FA0-5D919C4AD5BA}"/>
              </a:ext>
            </a:extLst>
          </p:cNvPr>
          <p:cNvPicPr>
            <a:picLocks noChangeAspect="1"/>
          </p:cNvPicPr>
          <p:nvPr/>
        </p:nvPicPr>
        <p:blipFill rotWithShape="1">
          <a:blip r:embed="rId2"/>
          <a:srcRect l="543" r="-1"/>
          <a:stretch/>
        </p:blipFill>
        <p:spPr>
          <a:xfrm>
            <a:off x="0" y="838199"/>
            <a:ext cx="9144000" cy="5010601"/>
          </a:xfrm>
          <a:prstGeom prst="rect">
            <a:avLst/>
          </a:prstGeom>
        </p:spPr>
      </p:pic>
    </p:spTree>
    <p:extLst>
      <p:ext uri="{BB962C8B-B14F-4D97-AF65-F5344CB8AC3E}">
        <p14:creationId xmlns:p14="http://schemas.microsoft.com/office/powerpoint/2010/main" val="909748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5777" name="Picture 5" descr="fig8">
            <a:extLst>
              <a:ext uri="{FF2B5EF4-FFF2-40B4-BE49-F238E27FC236}">
                <a16:creationId xmlns:a16="http://schemas.microsoft.com/office/drawing/2014/main" id="{3793AE43-5BD6-FFA7-A6E4-D3F744061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997075"/>
            <a:ext cx="5113338"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5571" name="Text Box 3">
            <a:extLst>
              <a:ext uri="{FF2B5EF4-FFF2-40B4-BE49-F238E27FC236}">
                <a16:creationId xmlns:a16="http://schemas.microsoft.com/office/drawing/2014/main" id="{01715C94-91C6-5ECD-92F0-D9F71F3F1A15}"/>
              </a:ext>
            </a:extLst>
          </p:cNvPr>
          <p:cNvSpPr txBox="1">
            <a:spLocks noChangeArrowheads="1"/>
          </p:cNvSpPr>
          <p:nvPr/>
        </p:nvSpPr>
        <p:spPr bwMode="auto">
          <a:xfrm>
            <a:off x="762000" y="762000"/>
            <a:ext cx="6410325" cy="769938"/>
          </a:xfrm>
          <a:prstGeom prst="rect">
            <a:avLst/>
          </a:prstGeom>
          <a:noFill/>
          <a:ln>
            <a:noFill/>
          </a:ln>
          <a:effectLst/>
        </p:spPr>
        <p:txBody>
          <a:bodyPr>
            <a:spAutoFit/>
          </a:bodyPr>
          <a:lstStyle/>
          <a:p>
            <a:pPr>
              <a:defRPr/>
            </a:pPr>
            <a:r>
              <a:rPr lang="en-US" sz="4400" dirty="0">
                <a:solidFill>
                  <a:schemeClr val="tx2"/>
                </a:solidFill>
                <a:latin typeface="+mj-lt"/>
                <a:ea typeface="+mj-ea"/>
                <a:cs typeface="+mj-cs"/>
              </a:rPr>
              <a:t> </a:t>
            </a:r>
            <a:r>
              <a:rPr lang="en-US" sz="4400" dirty="0" err="1">
                <a:solidFill>
                  <a:schemeClr val="tx2"/>
                </a:solidFill>
                <a:latin typeface="+mj-lt"/>
                <a:ea typeface="+mj-ea"/>
                <a:cs typeface="+mj-cs"/>
              </a:rPr>
              <a:t>Epipolar</a:t>
            </a:r>
            <a:r>
              <a:rPr lang="en-US" sz="4400" dirty="0">
                <a:solidFill>
                  <a:schemeClr val="tx2"/>
                </a:solidFill>
                <a:latin typeface="+mj-lt"/>
                <a:ea typeface="+mj-ea"/>
                <a:cs typeface="+mj-cs"/>
              </a:rPr>
              <a:t> geometry</a:t>
            </a:r>
          </a:p>
        </p:txBody>
      </p:sp>
      <p:sp>
        <p:nvSpPr>
          <p:cNvPr id="75779" name="Text Box 4">
            <a:extLst>
              <a:ext uri="{FF2B5EF4-FFF2-40B4-BE49-F238E27FC236}">
                <a16:creationId xmlns:a16="http://schemas.microsoft.com/office/drawing/2014/main" id="{9A54285E-76AE-2A95-D5E7-54B31369829A}"/>
              </a:ext>
            </a:extLst>
          </p:cNvPr>
          <p:cNvSpPr txBox="1">
            <a:spLocks noChangeArrowheads="1"/>
          </p:cNvSpPr>
          <p:nvPr/>
        </p:nvSpPr>
        <p:spPr bwMode="auto">
          <a:xfrm>
            <a:off x="2895600" y="5518150"/>
            <a:ext cx="5486400" cy="5222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95300" indent="-495300">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952500" indent="-49530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409700" indent="-4953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866900" indent="-4953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324100" indent="-4953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781300" indent="-4953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3238500" indent="-4953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695700" indent="-4953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4152900" indent="-4953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800">
                <a:latin typeface="Arial" panose="020B0604020202020204" pitchFamily="34" charset="0"/>
              </a:rPr>
              <a:t>All points on </a:t>
            </a:r>
            <a:r>
              <a:rPr lang="en-US" altLang="en-US" sz="2800">
                <a:latin typeface="Symbol" pitchFamily="2" charset="2"/>
              </a:rPr>
              <a:t>p</a:t>
            </a:r>
            <a:r>
              <a:rPr lang="en-US" altLang="en-US" sz="2800">
                <a:latin typeface="Arial" panose="020B0604020202020204" pitchFamily="34" charset="0"/>
              </a:rPr>
              <a:t> project on </a:t>
            </a:r>
            <a:r>
              <a:rPr lang="en-US" altLang="en-US" sz="2800">
                <a:latin typeface="Times New Roman" panose="02020603050405020304" pitchFamily="18" charset="0"/>
              </a:rPr>
              <a:t>l</a:t>
            </a:r>
            <a:r>
              <a:rPr lang="en-US" altLang="en-US" sz="2800">
                <a:latin typeface="Arial" panose="020B0604020202020204" pitchFamily="34" charset="0"/>
              </a:rPr>
              <a:t> and </a:t>
            </a:r>
            <a:r>
              <a:rPr lang="en-US" altLang="en-US" sz="2800">
                <a:latin typeface="Times New Roman" panose="02020603050405020304" pitchFamily="18" charset="0"/>
              </a:rPr>
              <a:t>l’</a:t>
            </a:r>
          </a:p>
        </p:txBody>
      </p:sp>
      <p:sp>
        <p:nvSpPr>
          <p:cNvPr id="75780" name="TextBox 1">
            <a:extLst>
              <a:ext uri="{FF2B5EF4-FFF2-40B4-BE49-F238E27FC236}">
                <a16:creationId xmlns:a16="http://schemas.microsoft.com/office/drawing/2014/main" id="{AFE4ED3A-BA91-DDB6-A0A9-A3867936FF46}"/>
              </a:ext>
            </a:extLst>
          </p:cNvPr>
          <p:cNvSpPr txBox="1">
            <a:spLocks noChangeArrowheads="1"/>
          </p:cNvSpPr>
          <p:nvPr/>
        </p:nvSpPr>
        <p:spPr bwMode="auto">
          <a:xfrm>
            <a:off x="533400" y="6149975"/>
            <a:ext cx="8229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000"/>
              <a:t>From Hartley and Zisserman, “Multiple view geometry in computer vision”, Cambridge Univ. Press (2000)</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a:extLst>
              <a:ext uri="{FF2B5EF4-FFF2-40B4-BE49-F238E27FC236}">
                <a16:creationId xmlns:a16="http://schemas.microsoft.com/office/drawing/2014/main" id="{04F751BA-78DA-CF74-C668-3B0965E8BC93}"/>
              </a:ext>
            </a:extLst>
          </p:cNvPr>
          <p:cNvSpPr>
            <a:spLocks noGrp="1" noChangeArrowheads="1"/>
          </p:cNvSpPr>
          <p:nvPr>
            <p:ph type="title"/>
          </p:nvPr>
        </p:nvSpPr>
        <p:spPr/>
        <p:txBody>
          <a:bodyPr/>
          <a:lstStyle/>
          <a:p>
            <a:r>
              <a:rPr lang="en-US" altLang="en-US"/>
              <a:t>Summary</a:t>
            </a:r>
          </a:p>
        </p:txBody>
      </p:sp>
      <p:sp>
        <p:nvSpPr>
          <p:cNvPr id="3" name="TextBox 2">
            <a:extLst>
              <a:ext uri="{FF2B5EF4-FFF2-40B4-BE49-F238E27FC236}">
                <a16:creationId xmlns:a16="http://schemas.microsoft.com/office/drawing/2014/main" id="{644B6B69-96D2-594D-9240-A549D3D574D2}"/>
              </a:ext>
            </a:extLst>
          </p:cNvPr>
          <p:cNvSpPr txBox="1">
            <a:spLocks noChangeArrowheads="1"/>
          </p:cNvSpPr>
          <p:nvPr/>
        </p:nvSpPr>
        <p:spPr bwMode="auto">
          <a:xfrm>
            <a:off x="457200" y="1760538"/>
            <a:ext cx="8940800" cy="495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914400" indent="-45720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371600" indent="-4572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 typeface="Courier New" panose="02070309020205020404" pitchFamily="49" charset="0"/>
              <a:buChar char="o"/>
            </a:pPr>
            <a:r>
              <a:rPr lang="en-US" altLang="en-US" sz="2800"/>
              <a:t>Epipolar geometry in a stereo imaging system.</a:t>
            </a:r>
          </a:p>
          <a:p>
            <a:pPr lvl="1">
              <a:spcBef>
                <a:spcPct val="0"/>
              </a:spcBef>
              <a:buClrTx/>
              <a:buSzTx/>
              <a:buFont typeface="Courier New" panose="02070309020205020404" pitchFamily="49" charset="0"/>
              <a:buChar char="o"/>
            </a:pPr>
            <a:r>
              <a:rPr lang="en-US" altLang="en-US" sz="2400"/>
              <a:t>epipoles, scene point, corresponding image points, and camera centers lie on the same plane.</a:t>
            </a:r>
          </a:p>
          <a:p>
            <a:pPr>
              <a:spcBef>
                <a:spcPct val="0"/>
              </a:spcBef>
              <a:buClrTx/>
              <a:buSzTx/>
              <a:buFont typeface="Courier New" panose="02070309020205020404" pitchFamily="49" charset="0"/>
              <a:buChar char="o"/>
            </a:pPr>
            <a:r>
              <a:rPr lang="en-US" altLang="en-US" sz="2800"/>
              <a:t>Fundamental matrix (F) characteristics and unique to the stereo set-up.</a:t>
            </a:r>
          </a:p>
          <a:p>
            <a:pPr lvl="1">
              <a:spcBef>
                <a:spcPct val="0"/>
              </a:spcBef>
              <a:buClrTx/>
              <a:buSzTx/>
              <a:buFont typeface="Courier New" panose="02070309020205020404" pitchFamily="49" charset="0"/>
              <a:buChar char="o"/>
            </a:pPr>
            <a:r>
              <a:rPr lang="en-US" altLang="en-US" sz="2400"/>
              <a:t>Transformation invariant.</a:t>
            </a:r>
          </a:p>
          <a:p>
            <a:pPr lvl="1">
              <a:spcBef>
                <a:spcPct val="0"/>
              </a:spcBef>
              <a:buClrTx/>
              <a:buSzTx/>
              <a:buFont typeface="Courier New" panose="02070309020205020404" pitchFamily="49" charset="0"/>
              <a:buChar char="o"/>
            </a:pPr>
            <a:r>
              <a:rPr lang="en-US" altLang="en-US" sz="2400"/>
              <a:t>3x3 singular matrix with d.o.f. 7 and rank 2.</a:t>
            </a:r>
          </a:p>
          <a:p>
            <a:pPr lvl="1">
              <a:spcBef>
                <a:spcPct val="0"/>
              </a:spcBef>
              <a:buClrTx/>
              <a:buSzTx/>
              <a:buFont typeface="Courier New" panose="02070309020205020404" pitchFamily="49" charset="0"/>
              <a:buChar char="o"/>
            </a:pPr>
            <a:r>
              <a:rPr lang="en-US" altLang="en-US" sz="2400"/>
              <a:t>Given an image point x, its epipolar line l=Fx.</a:t>
            </a:r>
          </a:p>
          <a:p>
            <a:pPr lvl="1">
              <a:spcBef>
                <a:spcPct val="0"/>
              </a:spcBef>
              <a:buClrTx/>
              <a:buSzTx/>
              <a:buFont typeface="Courier New" panose="02070309020205020404" pitchFamily="49" charset="0"/>
              <a:buChar char="o"/>
            </a:pPr>
            <a:r>
              <a:rPr lang="en-US" altLang="en-US" sz="2400"/>
              <a:t>For any pair of correspondence point (x,x’), x’</a:t>
            </a:r>
            <a:r>
              <a:rPr lang="en-US" altLang="en-US" sz="2400" baseline="30000"/>
              <a:t>T</a:t>
            </a:r>
            <a:r>
              <a:rPr lang="en-US" altLang="en-US" sz="2400"/>
              <a:t>Fx=0.</a:t>
            </a:r>
          </a:p>
          <a:p>
            <a:pPr lvl="1">
              <a:spcBef>
                <a:spcPct val="0"/>
              </a:spcBef>
              <a:buClrTx/>
              <a:buSzTx/>
              <a:buFont typeface="Courier New" panose="02070309020205020404" pitchFamily="49" charset="0"/>
              <a:buChar char="o"/>
            </a:pPr>
            <a:r>
              <a:rPr lang="en-US" altLang="en-US" sz="2400"/>
              <a:t>Given epipoles (e,e’), Fe=e’</a:t>
            </a:r>
            <a:r>
              <a:rPr lang="en-US" altLang="en-US" sz="2400" baseline="30000"/>
              <a:t>T</a:t>
            </a:r>
            <a:r>
              <a:rPr lang="en-US" altLang="en-US" sz="2400"/>
              <a:t>F=0</a:t>
            </a:r>
          </a:p>
          <a:p>
            <a:pPr lvl="1">
              <a:spcBef>
                <a:spcPct val="0"/>
              </a:spcBef>
              <a:buClrTx/>
              <a:buSzTx/>
              <a:buFont typeface="Courier New" panose="02070309020205020404" pitchFamily="49" charset="0"/>
              <a:buChar char="o"/>
            </a:pPr>
            <a:r>
              <a:rPr lang="en-US" altLang="en-US" sz="2400"/>
              <a:t>Given camera matrices (P,P’), F is unique.</a:t>
            </a:r>
          </a:p>
          <a:p>
            <a:pPr lvl="2">
              <a:spcBef>
                <a:spcPct val="0"/>
              </a:spcBef>
              <a:buClrTx/>
              <a:buSzTx/>
              <a:buFont typeface="Courier New" panose="02070309020205020404" pitchFamily="49" charset="0"/>
              <a:buChar char="o"/>
            </a:pPr>
            <a:r>
              <a:rPr lang="en-US" altLang="en-US" sz="2000"/>
              <a:t>P=[I|0], P’=[M|m] </a:t>
            </a:r>
            <a:r>
              <a:rPr lang="en-US" altLang="en-US" sz="2000">
                <a:sym typeface="Wingdings" pitchFamily="2" charset="2"/>
              </a:rPr>
              <a:t> F=[m]</a:t>
            </a:r>
            <a:r>
              <a:rPr lang="en-US" altLang="en-US" sz="2000" baseline="-25000">
                <a:sym typeface="Wingdings" pitchFamily="2" charset="2"/>
              </a:rPr>
              <a:t>x</a:t>
            </a:r>
            <a:r>
              <a:rPr lang="en-US" altLang="en-US" sz="2000">
                <a:sym typeface="Wingdings" pitchFamily="2" charset="2"/>
              </a:rPr>
              <a:t>M.</a:t>
            </a:r>
          </a:p>
          <a:p>
            <a:pPr lvl="2">
              <a:spcBef>
                <a:spcPct val="0"/>
              </a:spcBef>
              <a:buClrTx/>
              <a:buSzTx/>
              <a:buFont typeface="Courier New" panose="02070309020205020404" pitchFamily="49" charset="0"/>
              <a:buChar char="o"/>
            </a:pPr>
            <a:r>
              <a:rPr lang="en-US" altLang="en-US" sz="2000">
                <a:sym typeface="Wingdings" pitchFamily="2" charset="2"/>
              </a:rPr>
              <a:t>P=[M|m], P’=[M’|m’]  F=[m’-M’M</a:t>
            </a:r>
            <a:r>
              <a:rPr lang="en-US" altLang="en-US" sz="2000" baseline="30000">
                <a:sym typeface="Wingdings" pitchFamily="2" charset="2"/>
              </a:rPr>
              <a:t>-1</a:t>
            </a:r>
            <a:r>
              <a:rPr lang="en-US" altLang="en-US" sz="2000">
                <a:sym typeface="Wingdings" pitchFamily="2" charset="2"/>
              </a:rPr>
              <a:t>m]</a:t>
            </a:r>
            <a:r>
              <a:rPr lang="en-US" altLang="en-US" sz="2000" baseline="-25000">
                <a:sym typeface="Wingdings" pitchFamily="2" charset="2"/>
              </a:rPr>
              <a:t>x</a:t>
            </a:r>
            <a:r>
              <a:rPr lang="en-US" altLang="en-US" sz="2000">
                <a:sym typeface="Wingdings" pitchFamily="2" charset="2"/>
              </a:rPr>
              <a:t>M’M</a:t>
            </a:r>
            <a:r>
              <a:rPr lang="en-US" altLang="en-US" sz="2000" baseline="30000">
                <a:sym typeface="Wingdings" pitchFamily="2" charset="2"/>
              </a:rPr>
              <a:t>-1</a:t>
            </a:r>
            <a:endParaRPr lang="en-US" altLang="en-US" sz="2000" baseline="30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2" descr="fig8">
            <a:extLst>
              <a:ext uri="{FF2B5EF4-FFF2-40B4-BE49-F238E27FC236}">
                <a16:creationId xmlns:a16="http://schemas.microsoft.com/office/drawing/2014/main" id="{C612382B-D384-FB47-3291-BE8B20D40A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79388"/>
            <a:ext cx="23241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43" name="Text Box 3">
            <a:extLst>
              <a:ext uri="{FF2B5EF4-FFF2-40B4-BE49-F238E27FC236}">
                <a16:creationId xmlns:a16="http://schemas.microsoft.com/office/drawing/2014/main" id="{3637FB01-812B-1165-612E-4007D3F8BA60}"/>
              </a:ext>
            </a:extLst>
          </p:cNvPr>
          <p:cNvSpPr txBox="1">
            <a:spLocks noChangeArrowheads="1"/>
          </p:cNvSpPr>
          <p:nvPr/>
        </p:nvSpPr>
        <p:spPr bwMode="auto">
          <a:xfrm>
            <a:off x="533400" y="301625"/>
            <a:ext cx="5446713" cy="769938"/>
          </a:xfrm>
          <a:prstGeom prst="rect">
            <a:avLst/>
          </a:prstGeom>
          <a:noFill/>
          <a:ln>
            <a:noFill/>
          </a:ln>
          <a:effectLst/>
        </p:spPr>
        <p:txBody>
          <a:bodyPr>
            <a:spAutoFit/>
          </a:bodyPr>
          <a:lstStyle/>
          <a:p>
            <a:pPr>
              <a:defRPr/>
            </a:pPr>
            <a:r>
              <a:rPr lang="en-US" sz="4400" dirty="0" err="1">
                <a:solidFill>
                  <a:schemeClr val="tx2"/>
                </a:solidFill>
                <a:latin typeface="+mj-lt"/>
                <a:ea typeface="+mj-ea"/>
                <a:cs typeface="+mj-cs"/>
              </a:rPr>
              <a:t>Epipolar</a:t>
            </a:r>
            <a:r>
              <a:rPr lang="en-US" sz="4400" dirty="0">
                <a:solidFill>
                  <a:schemeClr val="tx2"/>
                </a:solidFill>
                <a:latin typeface="+mj-lt"/>
                <a:ea typeface="+mj-ea"/>
                <a:cs typeface="+mj-cs"/>
              </a:rPr>
              <a:t> geometry</a:t>
            </a:r>
          </a:p>
        </p:txBody>
      </p:sp>
      <p:sp>
        <p:nvSpPr>
          <p:cNvPr id="21507" name="Text Box 4">
            <a:extLst>
              <a:ext uri="{FF2B5EF4-FFF2-40B4-BE49-F238E27FC236}">
                <a16:creationId xmlns:a16="http://schemas.microsoft.com/office/drawing/2014/main" id="{4E65A014-41F5-77C2-C79F-423FC1F96B1F}"/>
              </a:ext>
            </a:extLst>
          </p:cNvPr>
          <p:cNvSpPr txBox="1">
            <a:spLocks noChangeArrowheads="1"/>
          </p:cNvSpPr>
          <p:nvPr/>
        </p:nvSpPr>
        <p:spPr bwMode="auto">
          <a:xfrm>
            <a:off x="936625" y="1979613"/>
            <a:ext cx="8054975" cy="18145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95300" indent="-495300">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952500" indent="-49530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409700" indent="-4953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866900" indent="-4953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324100" indent="-4953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781300" indent="-4953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3238500" indent="-4953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695700" indent="-4953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4152900" indent="-4953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800">
                <a:latin typeface="Arial" panose="020B0604020202020204" pitchFamily="34" charset="0"/>
              </a:rPr>
              <a:t>Epipoles e,e’</a:t>
            </a:r>
          </a:p>
          <a:p>
            <a:pPr eaLnBrk="1" hangingPunct="1">
              <a:spcBef>
                <a:spcPct val="0"/>
              </a:spcBef>
              <a:buClrTx/>
              <a:buSzTx/>
              <a:buFontTx/>
              <a:buNone/>
            </a:pPr>
            <a:r>
              <a:rPr lang="en-US" altLang="en-US" sz="2800">
                <a:latin typeface="Arial" panose="020B0604020202020204" pitchFamily="34" charset="0"/>
              </a:rPr>
              <a:t>= intersection of baseline with image plane </a:t>
            </a:r>
          </a:p>
          <a:p>
            <a:pPr eaLnBrk="1" hangingPunct="1">
              <a:spcBef>
                <a:spcPct val="0"/>
              </a:spcBef>
              <a:buClrTx/>
              <a:buSzTx/>
              <a:buFontTx/>
              <a:buNone/>
            </a:pPr>
            <a:r>
              <a:rPr lang="en-US" altLang="en-US" sz="2800">
                <a:latin typeface="Arial" panose="020B0604020202020204" pitchFamily="34" charset="0"/>
              </a:rPr>
              <a:t>= projection of projection center in other image</a:t>
            </a:r>
          </a:p>
          <a:p>
            <a:pPr eaLnBrk="1" hangingPunct="1">
              <a:spcBef>
                <a:spcPct val="0"/>
              </a:spcBef>
              <a:buClrTx/>
              <a:buSzTx/>
              <a:buFontTx/>
              <a:buNone/>
            </a:pPr>
            <a:r>
              <a:rPr lang="en-US" altLang="en-US" sz="2800">
                <a:latin typeface="Arial" panose="020B0604020202020204" pitchFamily="34" charset="0"/>
              </a:rPr>
              <a:t>= vanishing point of camera motion direction</a:t>
            </a:r>
            <a:endParaRPr lang="en-US" altLang="en-US" sz="2800">
              <a:latin typeface="Times New Roman" panose="02020603050405020304" pitchFamily="18" charset="0"/>
            </a:endParaRPr>
          </a:p>
        </p:txBody>
      </p:sp>
      <p:sp>
        <p:nvSpPr>
          <p:cNvPr id="21508" name="Text Box 5">
            <a:extLst>
              <a:ext uri="{FF2B5EF4-FFF2-40B4-BE49-F238E27FC236}">
                <a16:creationId xmlns:a16="http://schemas.microsoft.com/office/drawing/2014/main" id="{CF800C94-F379-09D4-4D8E-985988DE684E}"/>
              </a:ext>
            </a:extLst>
          </p:cNvPr>
          <p:cNvSpPr txBox="1">
            <a:spLocks noChangeArrowheads="1"/>
          </p:cNvSpPr>
          <p:nvPr/>
        </p:nvSpPr>
        <p:spPr bwMode="auto">
          <a:xfrm>
            <a:off x="579438" y="3878263"/>
            <a:ext cx="8412162" cy="9540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95300" indent="-495300">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952500" indent="-49530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409700" indent="-4953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866900" indent="-4953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324100" indent="-4953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781300" indent="-4953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3238500" indent="-4953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695700" indent="-4953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4152900" indent="-4953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800">
                <a:latin typeface="Arial" panose="020B0604020202020204" pitchFamily="34" charset="0"/>
              </a:rPr>
              <a:t>An epipolar plane: plane containing baseline (1-D family)</a:t>
            </a:r>
            <a:endParaRPr lang="en-US" altLang="en-US" sz="2800">
              <a:latin typeface="Times New Roman" panose="02020603050405020304" pitchFamily="18" charset="0"/>
            </a:endParaRPr>
          </a:p>
        </p:txBody>
      </p:sp>
      <p:sp>
        <p:nvSpPr>
          <p:cNvPr id="21509" name="Text Box 6">
            <a:extLst>
              <a:ext uri="{FF2B5EF4-FFF2-40B4-BE49-F238E27FC236}">
                <a16:creationId xmlns:a16="http://schemas.microsoft.com/office/drawing/2014/main" id="{047CFEEA-928A-B877-E9C9-8D5EDF51B2E3}"/>
              </a:ext>
            </a:extLst>
          </p:cNvPr>
          <p:cNvSpPr txBox="1">
            <a:spLocks noChangeArrowheads="1"/>
          </p:cNvSpPr>
          <p:nvPr/>
        </p:nvSpPr>
        <p:spPr bwMode="auto">
          <a:xfrm>
            <a:off x="533400" y="4938713"/>
            <a:ext cx="8458200" cy="9540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95300" indent="-495300">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952500" indent="-49530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409700" indent="-4953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866900" indent="-4953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324100" indent="-4953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781300" indent="-4953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3238500" indent="-4953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695700" indent="-4953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4152900" indent="-4953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800">
                <a:latin typeface="Arial" panose="020B0604020202020204" pitchFamily="34" charset="0"/>
              </a:rPr>
              <a:t>An epipolar line: intersection of epipolar plane with image (always come in corresponding pairs)</a:t>
            </a:r>
            <a:endParaRPr lang="en-US" altLang="en-US" sz="28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50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508">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50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5" descr="fig8">
            <a:extLst>
              <a:ext uri="{FF2B5EF4-FFF2-40B4-BE49-F238E27FC236}">
                <a16:creationId xmlns:a16="http://schemas.microsoft.com/office/drawing/2014/main" id="{8F3EC07A-C91D-D787-2B07-3E6EF3748AA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62200" y="1905000"/>
            <a:ext cx="5029200" cy="342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6595" name="Text Box 3">
            <a:extLst>
              <a:ext uri="{FF2B5EF4-FFF2-40B4-BE49-F238E27FC236}">
                <a16:creationId xmlns:a16="http://schemas.microsoft.com/office/drawing/2014/main" id="{DD5D78DF-DD57-0FFD-4127-61C923100D9A}"/>
              </a:ext>
            </a:extLst>
          </p:cNvPr>
          <p:cNvSpPr txBox="1">
            <a:spLocks noChangeArrowheads="1"/>
          </p:cNvSpPr>
          <p:nvPr/>
        </p:nvSpPr>
        <p:spPr bwMode="auto">
          <a:xfrm>
            <a:off x="1511300" y="304800"/>
            <a:ext cx="6413500" cy="769938"/>
          </a:xfrm>
          <a:prstGeom prst="rect">
            <a:avLst/>
          </a:prstGeom>
          <a:noFill/>
          <a:ln>
            <a:noFill/>
          </a:ln>
          <a:effectLst/>
        </p:spPr>
        <p:txBody>
          <a:bodyPr>
            <a:spAutoFit/>
          </a:bodyPr>
          <a:lstStyle/>
          <a:p>
            <a:pPr>
              <a:defRPr/>
            </a:pPr>
            <a:r>
              <a:rPr lang="en-US" sz="4400" dirty="0" err="1">
                <a:solidFill>
                  <a:schemeClr val="tx2"/>
                </a:solidFill>
                <a:latin typeface="+mj-lt"/>
                <a:ea typeface="+mj-ea"/>
                <a:cs typeface="+mj-cs"/>
              </a:rPr>
              <a:t>Epipolar</a:t>
            </a:r>
            <a:r>
              <a:rPr lang="en-US" sz="4400" dirty="0">
                <a:solidFill>
                  <a:schemeClr val="tx2"/>
                </a:solidFill>
                <a:latin typeface="+mj-lt"/>
                <a:ea typeface="+mj-ea"/>
                <a:cs typeface="+mj-cs"/>
              </a:rPr>
              <a:t> geometry</a:t>
            </a:r>
          </a:p>
        </p:txBody>
      </p:sp>
      <p:sp>
        <p:nvSpPr>
          <p:cNvPr id="77827" name="Text Box 4">
            <a:extLst>
              <a:ext uri="{FF2B5EF4-FFF2-40B4-BE49-F238E27FC236}">
                <a16:creationId xmlns:a16="http://schemas.microsoft.com/office/drawing/2014/main" id="{17131823-9FEC-D208-8A4C-54FFC6527C82}"/>
              </a:ext>
            </a:extLst>
          </p:cNvPr>
          <p:cNvSpPr txBox="1">
            <a:spLocks noChangeArrowheads="1"/>
          </p:cNvSpPr>
          <p:nvPr/>
        </p:nvSpPr>
        <p:spPr bwMode="auto">
          <a:xfrm>
            <a:off x="1981200" y="5254625"/>
            <a:ext cx="6513513" cy="9540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95300" indent="-495300">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952500" indent="-49530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409700" indent="-4953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866900" indent="-4953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324100" indent="-4953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781300" indent="-4953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3238500" indent="-4953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695700" indent="-4953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4152900" indent="-4953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800">
                <a:latin typeface="Arial" panose="020B0604020202020204" pitchFamily="34" charset="0"/>
              </a:rPr>
              <a:t>Family of planes </a:t>
            </a:r>
            <a:r>
              <a:rPr lang="en-US" altLang="en-US" sz="2800">
                <a:latin typeface="Symbol" pitchFamily="2" charset="2"/>
              </a:rPr>
              <a:t>p</a:t>
            </a:r>
            <a:r>
              <a:rPr lang="en-US" altLang="en-US" sz="2800">
                <a:latin typeface="Arial" panose="020B0604020202020204" pitchFamily="34" charset="0"/>
              </a:rPr>
              <a:t> and lines l and l’ </a:t>
            </a:r>
          </a:p>
          <a:p>
            <a:pPr eaLnBrk="1" hangingPunct="1">
              <a:spcBef>
                <a:spcPct val="0"/>
              </a:spcBef>
              <a:buClrTx/>
              <a:buSzTx/>
              <a:buFontTx/>
              <a:buNone/>
            </a:pPr>
            <a:r>
              <a:rPr lang="en-US" altLang="en-US" sz="2800">
                <a:latin typeface="Arial" panose="020B0604020202020204" pitchFamily="34" charset="0"/>
              </a:rPr>
              <a:t>Intersection in e and e’</a:t>
            </a:r>
            <a:endParaRPr lang="en-US" altLang="en-US" sz="2800">
              <a:latin typeface="Times New Roman" panose="02020603050405020304" pitchFamily="18" charset="0"/>
            </a:endParaRPr>
          </a:p>
        </p:txBody>
      </p:sp>
      <p:sp>
        <p:nvSpPr>
          <p:cNvPr id="77828" name="TextBox 4">
            <a:extLst>
              <a:ext uri="{FF2B5EF4-FFF2-40B4-BE49-F238E27FC236}">
                <a16:creationId xmlns:a16="http://schemas.microsoft.com/office/drawing/2014/main" id="{31731E0A-5B4E-1FBD-3DB3-FCED76928821}"/>
              </a:ext>
            </a:extLst>
          </p:cNvPr>
          <p:cNvSpPr txBox="1">
            <a:spLocks noChangeArrowheads="1"/>
          </p:cNvSpPr>
          <p:nvPr/>
        </p:nvSpPr>
        <p:spPr bwMode="auto">
          <a:xfrm>
            <a:off x="533400" y="6149975"/>
            <a:ext cx="8229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000"/>
              <a:t>From Hartley and Zisserman, “Multiple view geometry in computer vision”, Cambridge Univ. Press (2000)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9669" name="Picture 5" descr="fig8">
            <a:extLst>
              <a:ext uri="{FF2B5EF4-FFF2-40B4-BE49-F238E27FC236}">
                <a16:creationId xmlns:a16="http://schemas.microsoft.com/office/drawing/2014/main" id="{7CAA5D35-1F06-13CC-DA82-1E16F7EA6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6138" y="2362200"/>
            <a:ext cx="2908300" cy="272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670" name="Picture 6" descr="fig8">
            <a:extLst>
              <a:ext uri="{FF2B5EF4-FFF2-40B4-BE49-F238E27FC236}">
                <a16:creationId xmlns:a16="http://schemas.microsoft.com/office/drawing/2014/main" id="{1F903AA1-E7FE-344C-D3C9-975EB26FBC1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5463" y="2362200"/>
            <a:ext cx="2906712" cy="272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1" name="Picture 7" descr="fig8">
            <a:extLst>
              <a:ext uri="{FF2B5EF4-FFF2-40B4-BE49-F238E27FC236}">
                <a16:creationId xmlns:a16="http://schemas.microsoft.com/office/drawing/2014/main" id="{28E3487D-E67A-6D61-5D97-B2B0FB6A09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4438" y="2882900"/>
            <a:ext cx="2778125"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672" name="Text Box 8">
            <a:extLst>
              <a:ext uri="{FF2B5EF4-FFF2-40B4-BE49-F238E27FC236}">
                <a16:creationId xmlns:a16="http://schemas.microsoft.com/office/drawing/2014/main" id="{B88010CC-D0A7-F1A8-D76A-21672A873E23}"/>
              </a:ext>
            </a:extLst>
          </p:cNvPr>
          <p:cNvSpPr txBox="1">
            <a:spLocks noChangeArrowheads="1"/>
          </p:cNvSpPr>
          <p:nvPr/>
        </p:nvSpPr>
        <p:spPr bwMode="auto">
          <a:xfrm>
            <a:off x="911225" y="228600"/>
            <a:ext cx="5446713" cy="1446213"/>
          </a:xfrm>
          <a:prstGeom prst="rect">
            <a:avLst/>
          </a:prstGeom>
          <a:noFill/>
          <a:ln>
            <a:noFill/>
          </a:ln>
          <a:effectLst/>
        </p:spPr>
        <p:txBody>
          <a:bodyPr>
            <a:spAutoFit/>
          </a:bodyPr>
          <a:lstStyle/>
          <a:p>
            <a:pPr>
              <a:defRPr/>
            </a:pPr>
            <a:r>
              <a:rPr lang="en-US" sz="4400" dirty="0">
                <a:solidFill>
                  <a:schemeClr val="tx2"/>
                </a:solidFill>
                <a:latin typeface="+mj-lt"/>
                <a:ea typeface="+mj-ea"/>
                <a:cs typeface="+mj-cs"/>
              </a:rPr>
              <a:t>Example: converging cameras</a:t>
            </a:r>
          </a:p>
        </p:txBody>
      </p:sp>
      <p:sp>
        <p:nvSpPr>
          <p:cNvPr id="78853" name="TextBox 5">
            <a:extLst>
              <a:ext uri="{FF2B5EF4-FFF2-40B4-BE49-F238E27FC236}">
                <a16:creationId xmlns:a16="http://schemas.microsoft.com/office/drawing/2014/main" id="{C3AAD5E8-6E4E-42FC-0BCC-F55B25F6D0FA}"/>
              </a:ext>
            </a:extLst>
          </p:cNvPr>
          <p:cNvSpPr txBox="1">
            <a:spLocks noChangeArrowheads="1"/>
          </p:cNvSpPr>
          <p:nvPr/>
        </p:nvSpPr>
        <p:spPr bwMode="auto">
          <a:xfrm>
            <a:off x="533400" y="6149975"/>
            <a:ext cx="8229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000"/>
              <a:t>From Hartley and Zisserman, “Multiple view geometry in computer vision”, Cambridge Univ. Press (2000)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96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96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3" name="Text Box 5">
            <a:extLst>
              <a:ext uri="{FF2B5EF4-FFF2-40B4-BE49-F238E27FC236}">
                <a16:creationId xmlns:a16="http://schemas.microsoft.com/office/drawing/2014/main" id="{A9F67031-A1F4-2E16-A65B-1AA00E304F4B}"/>
              </a:ext>
            </a:extLst>
          </p:cNvPr>
          <p:cNvSpPr txBox="1">
            <a:spLocks noChangeArrowheads="1"/>
          </p:cNvSpPr>
          <p:nvPr/>
        </p:nvSpPr>
        <p:spPr bwMode="auto">
          <a:xfrm>
            <a:off x="1143000" y="0"/>
            <a:ext cx="7620000" cy="1446213"/>
          </a:xfrm>
          <a:prstGeom prst="rect">
            <a:avLst/>
          </a:prstGeom>
          <a:noFill/>
          <a:ln>
            <a:noFill/>
          </a:ln>
          <a:effectLst/>
        </p:spPr>
        <p:txBody>
          <a:bodyPr>
            <a:spAutoFit/>
          </a:bodyPr>
          <a:lstStyle/>
          <a:p>
            <a:pPr>
              <a:defRPr/>
            </a:pPr>
            <a:r>
              <a:rPr lang="en-US" sz="4400" dirty="0">
                <a:solidFill>
                  <a:schemeClr val="tx2"/>
                </a:solidFill>
                <a:latin typeface="+mj-lt"/>
                <a:ea typeface="+mj-ea"/>
                <a:cs typeface="+mj-cs"/>
              </a:rPr>
              <a:t>Example: motion parallel with image plane</a:t>
            </a:r>
          </a:p>
        </p:txBody>
      </p:sp>
      <p:pic>
        <p:nvPicPr>
          <p:cNvPr id="79874" name="Picture 6" descr="fig8">
            <a:extLst>
              <a:ext uri="{FF2B5EF4-FFF2-40B4-BE49-F238E27FC236}">
                <a16:creationId xmlns:a16="http://schemas.microsoft.com/office/drawing/2014/main" id="{2150DE8E-4AD3-C720-4BF9-699133DA6A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5513" y="3854450"/>
            <a:ext cx="4027487"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5" name="Picture 7" descr="fig8">
            <a:extLst>
              <a:ext uri="{FF2B5EF4-FFF2-40B4-BE49-F238E27FC236}">
                <a16:creationId xmlns:a16="http://schemas.microsoft.com/office/drawing/2014/main" id="{2F7FE489-04EA-6128-6FD8-1D354D114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663" y="1811338"/>
            <a:ext cx="736600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6" name="Picture 8" descr="fig8">
            <a:extLst>
              <a:ext uri="{FF2B5EF4-FFF2-40B4-BE49-F238E27FC236}">
                <a16:creationId xmlns:a16="http://schemas.microsoft.com/office/drawing/2014/main" id="{DACCE468-7288-9A5B-3802-77AF34C579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854450"/>
            <a:ext cx="412750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7" name="TextBox 5">
            <a:extLst>
              <a:ext uri="{FF2B5EF4-FFF2-40B4-BE49-F238E27FC236}">
                <a16:creationId xmlns:a16="http://schemas.microsoft.com/office/drawing/2014/main" id="{2BC0BD54-8A94-E642-F88F-45844AFA8165}"/>
              </a:ext>
            </a:extLst>
          </p:cNvPr>
          <p:cNvSpPr txBox="1">
            <a:spLocks noChangeArrowheads="1"/>
          </p:cNvSpPr>
          <p:nvPr/>
        </p:nvSpPr>
        <p:spPr bwMode="auto">
          <a:xfrm>
            <a:off x="533400" y="6149975"/>
            <a:ext cx="8229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000"/>
              <a:t>From Hartley and Zisserman, “Multiple view geometry in computer vision”, Cambridge Univ. Press (2000)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a:extLst>
              <a:ext uri="{FF2B5EF4-FFF2-40B4-BE49-F238E27FC236}">
                <a16:creationId xmlns:a16="http://schemas.microsoft.com/office/drawing/2014/main" id="{2D29220F-72E7-F5F5-3073-B06D16DEFE26}"/>
              </a:ext>
            </a:extLst>
          </p:cNvPr>
          <p:cNvSpPr>
            <a:spLocks noGrp="1" noChangeArrowheads="1"/>
          </p:cNvSpPr>
          <p:nvPr>
            <p:ph type="title"/>
          </p:nvPr>
        </p:nvSpPr>
        <p:spPr>
          <a:xfrm>
            <a:off x="1150938" y="617538"/>
            <a:ext cx="3514725" cy="1143000"/>
          </a:xfrm>
        </p:spPr>
        <p:txBody>
          <a:bodyPr/>
          <a:lstStyle/>
          <a:p>
            <a:r>
              <a:rPr lang="en-US" altLang="en-US"/>
              <a:t>Epipolar Geometry</a:t>
            </a:r>
          </a:p>
        </p:txBody>
      </p:sp>
      <p:grpSp>
        <p:nvGrpSpPr>
          <p:cNvPr id="80898" name="Group 6">
            <a:extLst>
              <a:ext uri="{FF2B5EF4-FFF2-40B4-BE49-F238E27FC236}">
                <a16:creationId xmlns:a16="http://schemas.microsoft.com/office/drawing/2014/main" id="{DA662650-D906-20DC-974D-56F7846CD485}"/>
              </a:ext>
            </a:extLst>
          </p:cNvPr>
          <p:cNvGrpSpPr>
            <a:grpSpLocks/>
          </p:cNvGrpSpPr>
          <p:nvPr/>
        </p:nvGrpSpPr>
        <p:grpSpPr bwMode="auto">
          <a:xfrm>
            <a:off x="2133600" y="2209800"/>
            <a:ext cx="5257800" cy="3124200"/>
            <a:chOff x="1828798" y="2133600"/>
            <a:chExt cx="6019802" cy="4447520"/>
          </a:xfrm>
        </p:grpSpPr>
        <p:sp>
          <p:nvSpPr>
            <p:cNvPr id="80913" name="TextBox 57">
              <a:extLst>
                <a:ext uri="{FF2B5EF4-FFF2-40B4-BE49-F238E27FC236}">
                  <a16:creationId xmlns:a16="http://schemas.microsoft.com/office/drawing/2014/main" id="{028B2DBC-14E7-5BFF-5F97-8200BC9FFFFD}"/>
                </a:ext>
              </a:extLst>
            </p:cNvPr>
            <p:cNvSpPr txBox="1">
              <a:spLocks noChangeArrowheads="1"/>
            </p:cNvSpPr>
            <p:nvPr/>
          </p:nvSpPr>
          <p:spPr bwMode="auto">
            <a:xfrm>
              <a:off x="1828798" y="6057900"/>
              <a:ext cx="4010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a:t>C</a:t>
              </a:r>
            </a:p>
          </p:txBody>
        </p:sp>
        <p:grpSp>
          <p:nvGrpSpPr>
            <p:cNvPr id="80914" name="Group 4">
              <a:extLst>
                <a:ext uri="{FF2B5EF4-FFF2-40B4-BE49-F238E27FC236}">
                  <a16:creationId xmlns:a16="http://schemas.microsoft.com/office/drawing/2014/main" id="{EFC71339-E7E6-1D7D-17A3-4AE893DA5D9B}"/>
                </a:ext>
              </a:extLst>
            </p:cNvPr>
            <p:cNvGrpSpPr>
              <a:grpSpLocks/>
            </p:cNvGrpSpPr>
            <p:nvPr/>
          </p:nvGrpSpPr>
          <p:grpSpPr bwMode="auto">
            <a:xfrm>
              <a:off x="1828800" y="2133600"/>
              <a:ext cx="6019800" cy="4447520"/>
              <a:chOff x="1828800" y="2133600"/>
              <a:chExt cx="5590779" cy="4080933"/>
            </a:xfrm>
          </p:grpSpPr>
          <p:sp>
            <p:nvSpPr>
              <p:cNvPr id="80915" name="Parallelogram 2">
                <a:extLst>
                  <a:ext uri="{FF2B5EF4-FFF2-40B4-BE49-F238E27FC236}">
                    <a16:creationId xmlns:a16="http://schemas.microsoft.com/office/drawing/2014/main" id="{E0F4A0F7-5006-A147-8406-8EF11F48BCFC}"/>
                  </a:ext>
                </a:extLst>
              </p:cNvPr>
              <p:cNvSpPr>
                <a:spLocks noChangeArrowheads="1"/>
              </p:cNvSpPr>
              <p:nvPr/>
            </p:nvSpPr>
            <p:spPr bwMode="auto">
              <a:xfrm>
                <a:off x="2951956" y="2133600"/>
                <a:ext cx="4191000" cy="1524000"/>
              </a:xfrm>
              <a:prstGeom prst="parallelogram">
                <a:avLst>
                  <a:gd name="adj" fmla="val 25005"/>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n-US" altLang="en-US" sz="2800"/>
              </a:p>
            </p:txBody>
          </p:sp>
          <p:cxnSp>
            <p:nvCxnSpPr>
              <p:cNvPr id="80916" name="Straight Connector 5">
                <a:extLst>
                  <a:ext uri="{FF2B5EF4-FFF2-40B4-BE49-F238E27FC236}">
                    <a16:creationId xmlns:a16="http://schemas.microsoft.com/office/drawing/2014/main" id="{BDEB0835-6DA1-F5BA-AC72-323D286F8FBD}"/>
                  </a:ext>
                </a:extLst>
              </p:cNvPr>
              <p:cNvCxnSpPr>
                <a:cxnSpLocks noChangeShapeType="1"/>
              </p:cNvCxnSpPr>
              <p:nvPr/>
            </p:nvCxnSpPr>
            <p:spPr bwMode="auto">
              <a:xfrm>
                <a:off x="1828800" y="4114800"/>
                <a:ext cx="0" cy="12954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0917" name="Straight Connector 7">
                <a:extLst>
                  <a:ext uri="{FF2B5EF4-FFF2-40B4-BE49-F238E27FC236}">
                    <a16:creationId xmlns:a16="http://schemas.microsoft.com/office/drawing/2014/main" id="{4A8E9DEB-AC92-09AC-FCA3-DF21042F2BB4}"/>
                  </a:ext>
                </a:extLst>
              </p:cNvPr>
              <p:cNvCxnSpPr>
                <a:cxnSpLocks noChangeShapeType="1"/>
              </p:cNvCxnSpPr>
              <p:nvPr/>
            </p:nvCxnSpPr>
            <p:spPr bwMode="auto">
              <a:xfrm>
                <a:off x="1828800" y="4114800"/>
                <a:ext cx="2715021" cy="609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0918" name="Straight Connector 9">
                <a:extLst>
                  <a:ext uri="{FF2B5EF4-FFF2-40B4-BE49-F238E27FC236}">
                    <a16:creationId xmlns:a16="http://schemas.microsoft.com/office/drawing/2014/main" id="{F8CD09C5-9D03-6309-E206-D3E63F519DAA}"/>
                  </a:ext>
                </a:extLst>
              </p:cNvPr>
              <p:cNvCxnSpPr>
                <a:cxnSpLocks noChangeShapeType="1"/>
              </p:cNvCxnSpPr>
              <p:nvPr/>
            </p:nvCxnSpPr>
            <p:spPr bwMode="auto">
              <a:xfrm>
                <a:off x="4543822" y="4724400"/>
                <a:ext cx="0" cy="1447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0919" name="Straight Connector 11">
                <a:extLst>
                  <a:ext uri="{FF2B5EF4-FFF2-40B4-BE49-F238E27FC236}">
                    <a16:creationId xmlns:a16="http://schemas.microsoft.com/office/drawing/2014/main" id="{99275346-8516-18B9-4591-DABB7B1D40C9}"/>
                  </a:ext>
                </a:extLst>
              </p:cNvPr>
              <p:cNvCxnSpPr>
                <a:cxnSpLocks noChangeShapeType="1"/>
              </p:cNvCxnSpPr>
              <p:nvPr/>
            </p:nvCxnSpPr>
            <p:spPr bwMode="auto">
              <a:xfrm>
                <a:off x="1828800" y="5410200"/>
                <a:ext cx="2715021" cy="762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0920" name="Straight Connector 14">
                <a:extLst>
                  <a:ext uri="{FF2B5EF4-FFF2-40B4-BE49-F238E27FC236}">
                    <a16:creationId xmlns:a16="http://schemas.microsoft.com/office/drawing/2014/main" id="{1904D0EA-812C-3C3E-41D7-4FEAC10A5E09}"/>
                  </a:ext>
                </a:extLst>
              </p:cNvPr>
              <p:cNvCxnSpPr>
                <a:cxnSpLocks noChangeShapeType="1"/>
              </p:cNvCxnSpPr>
              <p:nvPr/>
            </p:nvCxnSpPr>
            <p:spPr bwMode="auto">
              <a:xfrm>
                <a:off x="5325533" y="4876800"/>
                <a:ext cx="0" cy="12954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0921" name="Straight Connector 16">
                <a:extLst>
                  <a:ext uri="{FF2B5EF4-FFF2-40B4-BE49-F238E27FC236}">
                    <a16:creationId xmlns:a16="http://schemas.microsoft.com/office/drawing/2014/main" id="{EB5E6AF0-D352-1386-4E45-9070C73FBBF6}"/>
                  </a:ext>
                </a:extLst>
              </p:cNvPr>
              <p:cNvCxnSpPr>
                <a:cxnSpLocks noChangeShapeType="1"/>
              </p:cNvCxnSpPr>
              <p:nvPr/>
            </p:nvCxnSpPr>
            <p:spPr bwMode="auto">
              <a:xfrm flipV="1">
                <a:off x="5277644" y="4114800"/>
                <a:ext cx="1865312" cy="8001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0922" name="Straight Connector 19">
                <a:extLst>
                  <a:ext uri="{FF2B5EF4-FFF2-40B4-BE49-F238E27FC236}">
                    <a16:creationId xmlns:a16="http://schemas.microsoft.com/office/drawing/2014/main" id="{464D4A2D-5FC3-C66D-5F5C-7780993F14A4}"/>
                  </a:ext>
                </a:extLst>
              </p:cNvPr>
              <p:cNvCxnSpPr>
                <a:cxnSpLocks noChangeShapeType="1"/>
              </p:cNvCxnSpPr>
              <p:nvPr/>
            </p:nvCxnSpPr>
            <p:spPr bwMode="auto">
              <a:xfrm>
                <a:off x="7142956" y="4114800"/>
                <a:ext cx="0" cy="12954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0923" name="Straight Connector 21">
                <a:extLst>
                  <a:ext uri="{FF2B5EF4-FFF2-40B4-BE49-F238E27FC236}">
                    <a16:creationId xmlns:a16="http://schemas.microsoft.com/office/drawing/2014/main" id="{7E5EB73E-436F-2D88-C1F1-C0F5C9530F59}"/>
                  </a:ext>
                </a:extLst>
              </p:cNvPr>
              <p:cNvCxnSpPr>
                <a:cxnSpLocks noChangeShapeType="1"/>
              </p:cNvCxnSpPr>
              <p:nvPr/>
            </p:nvCxnSpPr>
            <p:spPr bwMode="auto">
              <a:xfrm flipV="1">
                <a:off x="5277644" y="5410200"/>
                <a:ext cx="1865312" cy="762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0924" name="Straight Connector 24">
                <a:extLst>
                  <a:ext uri="{FF2B5EF4-FFF2-40B4-BE49-F238E27FC236}">
                    <a16:creationId xmlns:a16="http://schemas.microsoft.com/office/drawing/2014/main" id="{5743C1DC-FBE6-4238-EBA1-17F22401737C}"/>
                  </a:ext>
                </a:extLst>
              </p:cNvPr>
              <p:cNvCxnSpPr>
                <a:cxnSpLocks noChangeShapeType="1"/>
              </p:cNvCxnSpPr>
              <p:nvPr/>
            </p:nvCxnSpPr>
            <p:spPr bwMode="auto">
              <a:xfrm flipH="1">
                <a:off x="3505200" y="2971800"/>
                <a:ext cx="121920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25" name="Straight Connector 26">
                <a:extLst>
                  <a:ext uri="{FF2B5EF4-FFF2-40B4-BE49-F238E27FC236}">
                    <a16:creationId xmlns:a16="http://schemas.microsoft.com/office/drawing/2014/main" id="{A4629A27-4307-D41A-EE75-FCCECBCD8EE9}"/>
                  </a:ext>
                </a:extLst>
              </p:cNvPr>
              <p:cNvCxnSpPr>
                <a:cxnSpLocks noChangeShapeType="1"/>
              </p:cNvCxnSpPr>
              <p:nvPr/>
            </p:nvCxnSpPr>
            <p:spPr bwMode="auto">
              <a:xfrm flipH="1">
                <a:off x="2229645" y="4953000"/>
                <a:ext cx="894555"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26" name="Straight Connector 29">
                <a:extLst>
                  <a:ext uri="{FF2B5EF4-FFF2-40B4-BE49-F238E27FC236}">
                    <a16:creationId xmlns:a16="http://schemas.microsoft.com/office/drawing/2014/main" id="{1273C0F2-8FE3-64BE-6E1F-40D1D36DF76C}"/>
                  </a:ext>
                </a:extLst>
              </p:cNvPr>
              <p:cNvCxnSpPr>
                <a:cxnSpLocks noChangeShapeType="1"/>
              </p:cNvCxnSpPr>
              <p:nvPr/>
            </p:nvCxnSpPr>
            <p:spPr bwMode="auto">
              <a:xfrm>
                <a:off x="4724400" y="2971800"/>
                <a:ext cx="1219200" cy="1600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27" name="Straight Connector 31">
                <a:extLst>
                  <a:ext uri="{FF2B5EF4-FFF2-40B4-BE49-F238E27FC236}">
                    <a16:creationId xmlns:a16="http://schemas.microsoft.com/office/drawing/2014/main" id="{1662156F-26E9-9476-2965-1806BCC249BB}"/>
                  </a:ext>
                </a:extLst>
              </p:cNvPr>
              <p:cNvCxnSpPr>
                <a:cxnSpLocks noChangeShapeType="1"/>
              </p:cNvCxnSpPr>
              <p:nvPr/>
            </p:nvCxnSpPr>
            <p:spPr bwMode="auto">
              <a:xfrm>
                <a:off x="6172200" y="4953000"/>
                <a:ext cx="6858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28" name="Straight Connector 44">
                <a:extLst>
                  <a:ext uri="{FF2B5EF4-FFF2-40B4-BE49-F238E27FC236}">
                    <a16:creationId xmlns:a16="http://schemas.microsoft.com/office/drawing/2014/main" id="{E4EA9534-87C1-0D04-B03A-A8B741E5F119}"/>
                  </a:ext>
                </a:extLst>
              </p:cNvPr>
              <p:cNvCxnSpPr>
                <a:cxnSpLocks noChangeShapeType="1"/>
              </p:cNvCxnSpPr>
              <p:nvPr/>
            </p:nvCxnSpPr>
            <p:spPr bwMode="auto">
              <a:xfrm>
                <a:off x="2229645" y="6038850"/>
                <a:ext cx="2113755" cy="19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29" name="Straight Connector 53">
                <a:extLst>
                  <a:ext uri="{FF2B5EF4-FFF2-40B4-BE49-F238E27FC236}">
                    <a16:creationId xmlns:a16="http://schemas.microsoft.com/office/drawing/2014/main" id="{4DF57CE6-9B71-CE23-848D-998BDBC2A70A}"/>
                  </a:ext>
                </a:extLst>
              </p:cNvPr>
              <p:cNvCxnSpPr>
                <a:cxnSpLocks noChangeShapeType="1"/>
              </p:cNvCxnSpPr>
              <p:nvPr/>
            </p:nvCxnSpPr>
            <p:spPr bwMode="auto">
              <a:xfrm flipV="1">
                <a:off x="4543821" y="6011862"/>
                <a:ext cx="78171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30" name="Straight Connector 56">
                <a:extLst>
                  <a:ext uri="{FF2B5EF4-FFF2-40B4-BE49-F238E27FC236}">
                    <a16:creationId xmlns:a16="http://schemas.microsoft.com/office/drawing/2014/main" id="{A45C9E54-5E15-7DBE-A6AD-BCA1D31C8A85}"/>
                  </a:ext>
                </a:extLst>
              </p:cNvPr>
              <p:cNvCxnSpPr>
                <a:cxnSpLocks noChangeShapeType="1"/>
              </p:cNvCxnSpPr>
              <p:nvPr/>
            </p:nvCxnSpPr>
            <p:spPr bwMode="auto">
              <a:xfrm flipV="1">
                <a:off x="5486400" y="5867400"/>
                <a:ext cx="1371600" cy="144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0931" name="TextBox 58">
                <a:extLst>
                  <a:ext uri="{FF2B5EF4-FFF2-40B4-BE49-F238E27FC236}">
                    <a16:creationId xmlns:a16="http://schemas.microsoft.com/office/drawing/2014/main" id="{4CC74EAD-444F-3344-059B-7817CDE7D9DC}"/>
                  </a:ext>
                </a:extLst>
              </p:cNvPr>
              <p:cNvSpPr txBox="1">
                <a:spLocks noChangeArrowheads="1"/>
              </p:cNvSpPr>
              <p:nvPr/>
            </p:nvSpPr>
            <p:spPr bwMode="auto">
              <a:xfrm>
                <a:off x="6858000" y="5691313"/>
                <a:ext cx="5615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a:t>C’</a:t>
                </a:r>
              </a:p>
            </p:txBody>
          </p:sp>
          <p:sp>
            <p:nvSpPr>
              <p:cNvPr id="80932" name="TextBox 59">
                <a:extLst>
                  <a:ext uri="{FF2B5EF4-FFF2-40B4-BE49-F238E27FC236}">
                    <a16:creationId xmlns:a16="http://schemas.microsoft.com/office/drawing/2014/main" id="{F2CF5003-AA44-C3C2-B12D-5ADFD53B2AA9}"/>
                  </a:ext>
                </a:extLst>
              </p:cNvPr>
              <p:cNvSpPr txBox="1">
                <a:spLocks noChangeArrowheads="1"/>
              </p:cNvSpPr>
              <p:nvPr/>
            </p:nvSpPr>
            <p:spPr bwMode="auto">
              <a:xfrm>
                <a:off x="4934676" y="2676059"/>
                <a:ext cx="3930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a:t>X</a:t>
                </a:r>
              </a:p>
            </p:txBody>
          </p:sp>
          <p:sp>
            <p:nvSpPr>
              <p:cNvPr id="80933" name="TextBox 60">
                <a:extLst>
                  <a:ext uri="{FF2B5EF4-FFF2-40B4-BE49-F238E27FC236}">
                    <a16:creationId xmlns:a16="http://schemas.microsoft.com/office/drawing/2014/main" id="{C6FF3B0D-F753-9FF0-1F2F-F41700B6E0F9}"/>
                  </a:ext>
                </a:extLst>
              </p:cNvPr>
              <p:cNvSpPr txBox="1">
                <a:spLocks noChangeArrowheads="1"/>
              </p:cNvSpPr>
              <p:nvPr/>
            </p:nvSpPr>
            <p:spPr bwMode="auto">
              <a:xfrm>
                <a:off x="2784089" y="4619423"/>
                <a:ext cx="365110" cy="68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i="1">
                    <a:latin typeface="Times New Roman" panose="02020603050405020304" pitchFamily="18" charset="0"/>
                    <a:cs typeface="Times New Roman" panose="02020603050405020304" pitchFamily="18" charset="0"/>
                  </a:rPr>
                  <a:t>x</a:t>
                </a:r>
              </a:p>
            </p:txBody>
          </p:sp>
          <p:sp>
            <p:nvSpPr>
              <p:cNvPr id="80934" name="TextBox 61">
                <a:extLst>
                  <a:ext uri="{FF2B5EF4-FFF2-40B4-BE49-F238E27FC236}">
                    <a16:creationId xmlns:a16="http://schemas.microsoft.com/office/drawing/2014/main" id="{A9A77C3B-1F91-6D0B-9F83-F66949388175}"/>
                  </a:ext>
                </a:extLst>
              </p:cNvPr>
              <p:cNvSpPr txBox="1">
                <a:spLocks noChangeArrowheads="1"/>
              </p:cNvSpPr>
              <p:nvPr/>
            </p:nvSpPr>
            <p:spPr bwMode="auto">
              <a:xfrm>
                <a:off x="6291970" y="4568059"/>
                <a:ext cx="445642" cy="68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i="1">
                    <a:latin typeface="Times New Roman" panose="02020603050405020304" pitchFamily="18" charset="0"/>
                    <a:cs typeface="Times New Roman" panose="02020603050405020304" pitchFamily="18" charset="0"/>
                  </a:rPr>
                  <a:t>x</a:t>
                </a:r>
                <a:r>
                  <a:rPr lang="en-US" altLang="en-US" sz="2800" i="1">
                    <a:cs typeface="Times New Roman" panose="02020603050405020304" pitchFamily="18" charset="0"/>
                  </a:rPr>
                  <a:t>’</a:t>
                </a:r>
              </a:p>
            </p:txBody>
          </p:sp>
          <p:sp>
            <p:nvSpPr>
              <p:cNvPr id="80935" name="TextBox 62">
                <a:extLst>
                  <a:ext uri="{FF2B5EF4-FFF2-40B4-BE49-F238E27FC236}">
                    <a16:creationId xmlns:a16="http://schemas.microsoft.com/office/drawing/2014/main" id="{3385AABF-80AD-3707-2BD5-4AA0FFC0ADBE}"/>
                  </a:ext>
                </a:extLst>
              </p:cNvPr>
              <p:cNvSpPr txBox="1">
                <a:spLocks noChangeArrowheads="1"/>
              </p:cNvSpPr>
              <p:nvPr/>
            </p:nvSpPr>
            <p:spPr bwMode="auto">
              <a:xfrm>
                <a:off x="4172312" y="5434340"/>
                <a:ext cx="349286" cy="68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i="1">
                    <a:latin typeface="Times New Roman" panose="02020603050405020304" pitchFamily="18" charset="0"/>
                    <a:cs typeface="Times New Roman" panose="02020603050405020304" pitchFamily="18" charset="0"/>
                  </a:rPr>
                  <a:t>e</a:t>
                </a:r>
              </a:p>
            </p:txBody>
          </p:sp>
          <p:sp>
            <p:nvSpPr>
              <p:cNvPr id="80936" name="TextBox 63">
                <a:extLst>
                  <a:ext uri="{FF2B5EF4-FFF2-40B4-BE49-F238E27FC236}">
                    <a16:creationId xmlns:a16="http://schemas.microsoft.com/office/drawing/2014/main" id="{5C646CF9-B7DF-B81D-6F2A-6DCD7D699AF6}"/>
                  </a:ext>
                </a:extLst>
              </p:cNvPr>
              <p:cNvSpPr txBox="1">
                <a:spLocks noChangeArrowheads="1"/>
              </p:cNvSpPr>
              <p:nvPr/>
            </p:nvSpPr>
            <p:spPr bwMode="auto">
              <a:xfrm>
                <a:off x="5351530" y="5429251"/>
                <a:ext cx="492947" cy="68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i="1">
                    <a:latin typeface="Times New Roman" panose="02020603050405020304" pitchFamily="18" charset="0"/>
                    <a:cs typeface="Times New Roman" panose="02020603050405020304" pitchFamily="18" charset="0"/>
                  </a:rPr>
                  <a:t>e’</a:t>
                </a:r>
              </a:p>
            </p:txBody>
          </p:sp>
          <p:cxnSp>
            <p:nvCxnSpPr>
              <p:cNvPr id="80937" name="Straight Connector 65">
                <a:extLst>
                  <a:ext uri="{FF2B5EF4-FFF2-40B4-BE49-F238E27FC236}">
                    <a16:creationId xmlns:a16="http://schemas.microsoft.com/office/drawing/2014/main" id="{661AC8A9-8D06-FE66-930E-36D35D964C65}"/>
                  </a:ext>
                </a:extLst>
              </p:cNvPr>
              <p:cNvCxnSpPr>
                <a:cxnSpLocks noChangeShapeType="1"/>
              </p:cNvCxnSpPr>
              <p:nvPr/>
            </p:nvCxnSpPr>
            <p:spPr bwMode="auto">
              <a:xfrm>
                <a:off x="3134802" y="4991957"/>
                <a:ext cx="1208598" cy="1078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38" name="Straight Connector 68">
                <a:extLst>
                  <a:ext uri="{FF2B5EF4-FFF2-40B4-BE49-F238E27FC236}">
                    <a16:creationId xmlns:a16="http://schemas.microsoft.com/office/drawing/2014/main" id="{E14C6DC1-63E5-052C-2F7D-31E2BFC45171}"/>
                  </a:ext>
                </a:extLst>
              </p:cNvPr>
              <p:cNvCxnSpPr>
                <a:cxnSpLocks noChangeShapeType="1"/>
              </p:cNvCxnSpPr>
              <p:nvPr/>
            </p:nvCxnSpPr>
            <p:spPr bwMode="auto">
              <a:xfrm flipH="1">
                <a:off x="5486400" y="4953000"/>
                <a:ext cx="68580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0939" name="TextBox 74">
                <a:extLst>
                  <a:ext uri="{FF2B5EF4-FFF2-40B4-BE49-F238E27FC236}">
                    <a16:creationId xmlns:a16="http://schemas.microsoft.com/office/drawing/2014/main" id="{AEBAB25E-7D87-65CA-7F2D-ABC928D260C1}"/>
                  </a:ext>
                </a:extLst>
              </p:cNvPr>
              <p:cNvSpPr txBox="1">
                <a:spLocks noChangeArrowheads="1"/>
              </p:cNvSpPr>
              <p:nvPr/>
            </p:nvSpPr>
            <p:spPr bwMode="auto">
              <a:xfrm>
                <a:off x="3853157" y="3896342"/>
                <a:ext cx="16321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800"/>
                  <a:t>Epipolar plane</a:t>
                </a:r>
              </a:p>
            </p:txBody>
          </p:sp>
          <p:sp>
            <p:nvSpPr>
              <p:cNvPr id="80940" name="TextBox 76">
                <a:extLst>
                  <a:ext uri="{FF2B5EF4-FFF2-40B4-BE49-F238E27FC236}">
                    <a16:creationId xmlns:a16="http://schemas.microsoft.com/office/drawing/2014/main" id="{B6BEAB75-BBAA-96FE-C6B5-68941A35C235}"/>
                  </a:ext>
                </a:extLst>
              </p:cNvPr>
              <p:cNvSpPr txBox="1">
                <a:spLocks noChangeArrowheads="1"/>
              </p:cNvSpPr>
              <p:nvPr/>
            </p:nvSpPr>
            <p:spPr bwMode="auto">
              <a:xfrm>
                <a:off x="3437492" y="4886980"/>
                <a:ext cx="2840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i="1">
                    <a:latin typeface="Times New Roman" panose="02020603050405020304" pitchFamily="18" charset="0"/>
                    <a:cs typeface="Times New Roman" panose="02020603050405020304" pitchFamily="18" charset="0"/>
                  </a:rPr>
                  <a:t>l</a:t>
                </a:r>
              </a:p>
            </p:txBody>
          </p:sp>
          <p:sp>
            <p:nvSpPr>
              <p:cNvPr id="80941" name="TextBox 77">
                <a:extLst>
                  <a:ext uri="{FF2B5EF4-FFF2-40B4-BE49-F238E27FC236}">
                    <a16:creationId xmlns:a16="http://schemas.microsoft.com/office/drawing/2014/main" id="{F7456105-0936-2D23-0083-DE40CE0C90D2}"/>
                  </a:ext>
                </a:extLst>
              </p:cNvPr>
              <p:cNvSpPr txBox="1">
                <a:spLocks noChangeArrowheads="1"/>
              </p:cNvSpPr>
              <p:nvPr/>
            </p:nvSpPr>
            <p:spPr bwMode="auto">
              <a:xfrm>
                <a:off x="5927443" y="5165233"/>
                <a:ext cx="3593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i="1">
                    <a:latin typeface="Times New Roman" panose="02020603050405020304" pitchFamily="18" charset="0"/>
                    <a:cs typeface="Times New Roman" panose="02020603050405020304" pitchFamily="18" charset="0"/>
                  </a:rPr>
                  <a:t>l</a:t>
                </a:r>
                <a:r>
                  <a:rPr lang="en-US" altLang="en-US" sz="2800"/>
                  <a:t>’</a:t>
                </a:r>
              </a:p>
            </p:txBody>
          </p:sp>
        </p:grpSp>
      </p:grpSp>
      <p:cxnSp>
        <p:nvCxnSpPr>
          <p:cNvPr id="25603" name="Curved Connector 10">
            <a:extLst>
              <a:ext uri="{FF2B5EF4-FFF2-40B4-BE49-F238E27FC236}">
                <a16:creationId xmlns:a16="http://schemas.microsoft.com/office/drawing/2014/main" id="{D2219677-B1C6-8BC9-4E28-9F380E159A46}"/>
              </a:ext>
            </a:extLst>
          </p:cNvPr>
          <p:cNvCxnSpPr>
            <a:cxnSpLocks noChangeShapeType="1"/>
            <a:stCxn id="80933" idx="3"/>
          </p:cNvCxnSpPr>
          <p:nvPr/>
        </p:nvCxnSpPr>
        <p:spPr bwMode="auto">
          <a:xfrm flipV="1">
            <a:off x="3375025" y="4343400"/>
            <a:ext cx="2797175" cy="31750"/>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 name="TextBox 15">
            <a:extLst>
              <a:ext uri="{FF2B5EF4-FFF2-40B4-BE49-F238E27FC236}">
                <a16:creationId xmlns:a16="http://schemas.microsoft.com/office/drawing/2014/main" id="{CA9B9DF9-F88D-7933-3AFB-9B67B930FEA2}"/>
              </a:ext>
            </a:extLst>
          </p:cNvPr>
          <p:cNvSpPr txBox="1">
            <a:spLocks noRot="1" noChangeAspect="1" noMove="1" noResize="1" noEditPoints="1" noAdjustHandles="1" noChangeArrowheads="1" noChangeShapeType="1" noTextEdit="1"/>
          </p:cNvSpPr>
          <p:nvPr/>
        </p:nvSpPr>
        <p:spPr>
          <a:xfrm>
            <a:off x="3596856" y="2333102"/>
            <a:ext cx="333105" cy="430887"/>
          </a:xfrm>
          <a:prstGeom prst="rect">
            <a:avLst/>
          </a:prstGeom>
          <a:blipFill rotWithShape="0">
            <a:blip r:embed="rId2"/>
            <a:stretch>
              <a:fillRect/>
            </a:stretch>
          </a:blipFill>
        </p:spPr>
        <p:txBody>
          <a:bodyPr/>
          <a:lstStyle/>
          <a:p>
            <a:pPr>
              <a:defRPr/>
            </a:pPr>
            <a:r>
              <a:rPr lang="en-US">
                <a:noFill/>
                <a:latin typeface="Tahoma" charset="0"/>
              </a:rPr>
              <a:t> </a:t>
            </a:r>
          </a:p>
        </p:txBody>
      </p:sp>
      <p:sp>
        <p:nvSpPr>
          <p:cNvPr id="46" name="TextBox 45">
            <a:extLst>
              <a:ext uri="{FF2B5EF4-FFF2-40B4-BE49-F238E27FC236}">
                <a16:creationId xmlns:a16="http://schemas.microsoft.com/office/drawing/2014/main" id="{7C13E9A3-7338-4F80-2423-90587DEDCB20}"/>
              </a:ext>
            </a:extLst>
          </p:cNvPr>
          <p:cNvSpPr txBox="1">
            <a:spLocks noRot="1" noChangeAspect="1" noMove="1" noResize="1" noEditPoints="1" noAdjustHandles="1" noChangeArrowheads="1" noChangeShapeType="1" noTextEdit="1"/>
          </p:cNvSpPr>
          <p:nvPr/>
        </p:nvSpPr>
        <p:spPr>
          <a:xfrm>
            <a:off x="4465091" y="3915742"/>
            <a:ext cx="967517" cy="430887"/>
          </a:xfrm>
          <a:prstGeom prst="rect">
            <a:avLst/>
          </a:prstGeom>
          <a:blipFill rotWithShape="0">
            <a:blip r:embed="rId3"/>
            <a:stretch>
              <a:fillRect/>
            </a:stretch>
          </a:blipFill>
        </p:spPr>
        <p:txBody>
          <a:bodyPr/>
          <a:lstStyle/>
          <a:p>
            <a:pPr>
              <a:defRPr/>
            </a:pPr>
            <a:r>
              <a:rPr lang="en-US">
                <a:noFill/>
                <a:latin typeface="Tahoma" charset="0"/>
              </a:rPr>
              <a:t> </a:t>
            </a:r>
          </a:p>
        </p:txBody>
      </p:sp>
      <p:sp>
        <p:nvSpPr>
          <p:cNvPr id="80902" name="TextBox 17">
            <a:extLst>
              <a:ext uri="{FF2B5EF4-FFF2-40B4-BE49-F238E27FC236}">
                <a16:creationId xmlns:a16="http://schemas.microsoft.com/office/drawing/2014/main" id="{7660E14F-4310-2A04-E14A-7DAFFA24DF0C}"/>
              </a:ext>
            </a:extLst>
          </p:cNvPr>
          <p:cNvSpPr txBox="1">
            <a:spLocks noChangeArrowheads="1"/>
          </p:cNvSpPr>
          <p:nvPr/>
        </p:nvSpPr>
        <p:spPr bwMode="auto">
          <a:xfrm>
            <a:off x="2187575" y="5437188"/>
            <a:ext cx="17430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i="1">
                <a:latin typeface="Times New Roman" panose="02020603050405020304" pitchFamily="18" charset="0"/>
                <a:cs typeface="Times New Roman" panose="02020603050405020304" pitchFamily="18" charset="0"/>
              </a:rPr>
              <a:t>P=K[I | 0]</a:t>
            </a:r>
          </a:p>
        </p:txBody>
      </p:sp>
      <p:sp>
        <p:nvSpPr>
          <p:cNvPr id="47" name="TextBox 46">
            <a:extLst>
              <a:ext uri="{FF2B5EF4-FFF2-40B4-BE49-F238E27FC236}">
                <a16:creationId xmlns:a16="http://schemas.microsoft.com/office/drawing/2014/main" id="{CB3DF1CA-2971-3E4F-8F6E-BFD3CE7703A3}"/>
              </a:ext>
            </a:extLst>
          </p:cNvPr>
          <p:cNvSpPr txBox="1">
            <a:spLocks noChangeArrowheads="1"/>
          </p:cNvSpPr>
          <p:nvPr/>
        </p:nvSpPr>
        <p:spPr bwMode="auto">
          <a:xfrm>
            <a:off x="6759575" y="5422900"/>
            <a:ext cx="1985963" cy="522288"/>
          </a:xfrm>
          <a:prstGeom prst="rect">
            <a:avLst/>
          </a:prstGeom>
          <a:noFill/>
          <a:ln>
            <a:noFill/>
          </a:ln>
        </p:spPr>
        <p:txBody>
          <a:bodyPr wrap="none">
            <a:spAutoFit/>
          </a:bodyPr>
          <a:lstStyle>
            <a:lvl1pPr>
              <a:spcBef>
                <a:spcPct val="20000"/>
              </a:spcBef>
              <a:buClr>
                <a:schemeClr val="folHlink"/>
              </a:buClr>
              <a:buSzPct val="60000"/>
              <a:buFont typeface="Wingdings" charset="2"/>
              <a:buChar char="n"/>
              <a:defRPr sz="3200">
                <a:solidFill>
                  <a:schemeClr val="tx1"/>
                </a:solidFill>
                <a:latin typeface="Tahoma"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defRPr>
            </a:lvl9pPr>
          </a:lstStyle>
          <a:p>
            <a:pPr>
              <a:spcBef>
                <a:spcPct val="0"/>
              </a:spcBef>
              <a:buClrTx/>
              <a:buSzTx/>
              <a:buFontTx/>
              <a:buNone/>
              <a:defRPr/>
            </a:pPr>
            <a:r>
              <a:rPr lang="en-US" altLang="x-none" sz="2800" i="1" dirty="0">
                <a:latin typeface="Times New Roman" charset="0"/>
                <a:ea typeface="Times New Roman" charset="0"/>
                <a:cs typeface="Times New Roman" charset="0"/>
              </a:rPr>
              <a:t>P</a:t>
            </a:r>
            <a:r>
              <a:rPr lang="en-US" altLang="x-none" sz="2800" i="1" dirty="0">
                <a:latin typeface="+mn-lt"/>
                <a:ea typeface="Times New Roman" charset="0"/>
                <a:cs typeface="Times New Roman" charset="0"/>
              </a:rPr>
              <a:t>’</a:t>
            </a:r>
            <a:r>
              <a:rPr lang="en-US" altLang="x-none" sz="2800" i="1" dirty="0">
                <a:latin typeface="Times New Roman" charset="0"/>
                <a:ea typeface="Times New Roman" charset="0"/>
                <a:cs typeface="Times New Roman" charset="0"/>
              </a:rPr>
              <a:t>=K</a:t>
            </a:r>
            <a:r>
              <a:rPr lang="en-US" altLang="x-none" sz="2800" i="1" dirty="0">
                <a:latin typeface="+mn-lt"/>
                <a:ea typeface="Times New Roman" charset="0"/>
                <a:cs typeface="Times New Roman" charset="0"/>
              </a:rPr>
              <a:t>’</a:t>
            </a:r>
            <a:r>
              <a:rPr lang="en-US" altLang="x-none" sz="2800" i="1" dirty="0">
                <a:latin typeface="Times New Roman" charset="0"/>
                <a:ea typeface="Times New Roman" charset="0"/>
                <a:cs typeface="Times New Roman" charset="0"/>
              </a:rPr>
              <a:t>[R | t]</a:t>
            </a:r>
          </a:p>
        </p:txBody>
      </p:sp>
      <p:sp>
        <p:nvSpPr>
          <p:cNvPr id="80904" name="TextBox 18">
            <a:extLst>
              <a:ext uri="{FF2B5EF4-FFF2-40B4-BE49-F238E27FC236}">
                <a16:creationId xmlns:a16="http://schemas.microsoft.com/office/drawing/2014/main" id="{D72F6870-B12E-6CC2-6691-4F0B5D0128CF}"/>
              </a:ext>
            </a:extLst>
          </p:cNvPr>
          <p:cNvSpPr txBox="1">
            <a:spLocks noChangeArrowheads="1"/>
          </p:cNvSpPr>
          <p:nvPr/>
        </p:nvSpPr>
        <p:spPr bwMode="auto">
          <a:xfrm>
            <a:off x="3189288" y="6146800"/>
            <a:ext cx="50847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a:t>Coplanar: X</a:t>
            </a:r>
            <a:r>
              <a:rPr lang="en-US" altLang="en-US" sz="2800" i="1">
                <a:latin typeface="Times New Roman" panose="02020603050405020304" pitchFamily="18" charset="0"/>
                <a:cs typeface="Times New Roman" panose="02020603050405020304" pitchFamily="18" charset="0"/>
              </a:rPr>
              <a:t>, x, x</a:t>
            </a:r>
            <a:r>
              <a:rPr lang="en-US" altLang="en-US" sz="2800" i="1">
                <a:cs typeface="Times New Roman" panose="02020603050405020304" pitchFamily="18" charset="0"/>
              </a:rPr>
              <a:t>’</a:t>
            </a:r>
            <a:r>
              <a:rPr lang="en-US" altLang="en-US" sz="2800" i="1">
                <a:latin typeface="Times New Roman" panose="02020603050405020304" pitchFamily="18" charset="0"/>
                <a:cs typeface="Times New Roman" panose="02020603050405020304" pitchFamily="18" charset="0"/>
              </a:rPr>
              <a:t>, </a:t>
            </a:r>
            <a:r>
              <a:rPr lang="en-US" altLang="en-US" sz="2800"/>
              <a:t>C, C’, </a:t>
            </a:r>
            <a:r>
              <a:rPr lang="en-US" altLang="en-US" sz="2800" i="1">
                <a:latin typeface="Times New Roman" panose="02020603050405020304" pitchFamily="18" charset="0"/>
                <a:cs typeface="Times New Roman" panose="02020603050405020304" pitchFamily="18" charset="0"/>
              </a:rPr>
              <a:t>e, e</a:t>
            </a:r>
            <a:r>
              <a:rPr lang="en-US" altLang="en-US" sz="2800" i="1">
                <a:cs typeface="Times New Roman" panose="02020603050405020304" pitchFamily="18" charset="0"/>
              </a:rPr>
              <a:t>’</a:t>
            </a:r>
            <a:r>
              <a:rPr lang="en-US" altLang="en-US" sz="2800" i="1">
                <a:latin typeface="Times New Roman" panose="02020603050405020304" pitchFamily="18" charset="0"/>
                <a:cs typeface="Times New Roman" panose="02020603050405020304" pitchFamily="18" charset="0"/>
              </a:rPr>
              <a:t>, l, l</a:t>
            </a:r>
            <a:r>
              <a:rPr lang="en-US" altLang="en-US" sz="2800" i="1">
                <a:cs typeface="Times New Roman" panose="02020603050405020304" pitchFamily="18" charset="0"/>
              </a:rPr>
              <a:t>’</a:t>
            </a:r>
          </a:p>
        </p:txBody>
      </p:sp>
      <p:sp>
        <p:nvSpPr>
          <p:cNvPr id="21" name="TextBox 20">
            <a:extLst>
              <a:ext uri="{FF2B5EF4-FFF2-40B4-BE49-F238E27FC236}">
                <a16:creationId xmlns:a16="http://schemas.microsoft.com/office/drawing/2014/main" id="{BD79A1C4-FAE5-48E2-7ED9-9ACEC920BAA3}"/>
              </a:ext>
            </a:extLst>
          </p:cNvPr>
          <p:cNvSpPr txBox="1">
            <a:spLocks noRot="1" noChangeAspect="1" noMove="1" noResize="1" noEditPoints="1" noAdjustHandles="1" noChangeArrowheads="1" noChangeShapeType="1" noTextEdit="1"/>
          </p:cNvSpPr>
          <p:nvPr/>
        </p:nvSpPr>
        <p:spPr>
          <a:xfrm>
            <a:off x="3512" y="3862444"/>
            <a:ext cx="2268839" cy="2154436"/>
          </a:xfrm>
          <a:prstGeom prst="rect">
            <a:avLst/>
          </a:prstGeom>
          <a:blipFill rotWithShape="0">
            <a:blip r:embed="rId4"/>
            <a:stretch>
              <a:fillRect/>
            </a:stretch>
          </a:blipFill>
        </p:spPr>
        <p:txBody>
          <a:bodyPr/>
          <a:lstStyle/>
          <a:p>
            <a:pPr>
              <a:defRPr/>
            </a:pPr>
            <a:r>
              <a:rPr lang="en-US">
                <a:noFill/>
                <a:latin typeface="Tahoma" charset="0"/>
              </a:rPr>
              <a:t> </a:t>
            </a:r>
          </a:p>
        </p:txBody>
      </p:sp>
      <p:sp>
        <p:nvSpPr>
          <p:cNvPr id="23" name="TextBox 22">
            <a:extLst>
              <a:ext uri="{FF2B5EF4-FFF2-40B4-BE49-F238E27FC236}">
                <a16:creationId xmlns:a16="http://schemas.microsoft.com/office/drawing/2014/main" id="{76552EE7-3D1C-9668-E34B-5A4FCE099832}"/>
              </a:ext>
            </a:extLst>
          </p:cNvPr>
          <p:cNvSpPr txBox="1">
            <a:spLocks noRot="1" noChangeAspect="1" noMove="1" noResize="1" noEditPoints="1" noAdjustHandles="1" noChangeArrowheads="1" noChangeShapeType="1" noTextEdit="1"/>
          </p:cNvSpPr>
          <p:nvPr/>
        </p:nvSpPr>
        <p:spPr>
          <a:xfrm>
            <a:off x="4666020" y="219700"/>
            <a:ext cx="4146456" cy="1369477"/>
          </a:xfrm>
          <a:prstGeom prst="rect">
            <a:avLst/>
          </a:prstGeom>
          <a:blipFill rotWithShape="0">
            <a:blip r:embed="rId5"/>
            <a:stretch>
              <a:fillRect/>
            </a:stretch>
          </a:blipFill>
        </p:spPr>
        <p:txBody>
          <a:bodyPr/>
          <a:lstStyle/>
          <a:p>
            <a:pPr>
              <a:defRPr/>
            </a:pPr>
            <a:r>
              <a:rPr lang="en-US">
                <a:noFill/>
                <a:latin typeface="Tahoma" charset="0"/>
              </a:rPr>
              <a:t> </a:t>
            </a:r>
          </a:p>
        </p:txBody>
      </p:sp>
      <p:sp>
        <p:nvSpPr>
          <p:cNvPr id="26" name="TextBox 25">
            <a:extLst>
              <a:ext uri="{FF2B5EF4-FFF2-40B4-BE49-F238E27FC236}">
                <a16:creationId xmlns:a16="http://schemas.microsoft.com/office/drawing/2014/main" id="{3A2A64F1-8466-B32D-9B14-0C012E8509AC}"/>
              </a:ext>
            </a:extLst>
          </p:cNvPr>
          <p:cNvSpPr txBox="1">
            <a:spLocks noRot="1" noChangeAspect="1" noMove="1" noResize="1" noEditPoints="1" noAdjustHandles="1" noChangeArrowheads="1" noChangeShapeType="1" noTextEdit="1"/>
          </p:cNvSpPr>
          <p:nvPr/>
        </p:nvSpPr>
        <p:spPr>
          <a:xfrm>
            <a:off x="7481055" y="1913978"/>
            <a:ext cx="1476815" cy="861774"/>
          </a:xfrm>
          <a:prstGeom prst="rect">
            <a:avLst/>
          </a:prstGeom>
          <a:blipFill rotWithShape="0">
            <a:blip r:embed="rId6"/>
            <a:stretch>
              <a:fillRect/>
            </a:stretch>
          </a:blipFill>
        </p:spPr>
        <p:txBody>
          <a:bodyPr/>
          <a:lstStyle/>
          <a:p>
            <a:pPr>
              <a:defRPr/>
            </a:pPr>
            <a:r>
              <a:rPr lang="en-US">
                <a:noFill/>
                <a:latin typeface="Tahoma" charset="0"/>
              </a:rPr>
              <a:t> </a:t>
            </a:r>
          </a:p>
        </p:txBody>
      </p:sp>
      <p:sp>
        <p:nvSpPr>
          <p:cNvPr id="28" name="TextBox 27">
            <a:extLst>
              <a:ext uri="{FF2B5EF4-FFF2-40B4-BE49-F238E27FC236}">
                <a16:creationId xmlns:a16="http://schemas.microsoft.com/office/drawing/2014/main" id="{01A0CED9-9C9E-5D21-3233-F1F702FADEA6}"/>
              </a:ext>
            </a:extLst>
          </p:cNvPr>
          <p:cNvSpPr txBox="1">
            <a:spLocks noRot="1" noChangeAspect="1" noMove="1" noResize="1" noEditPoints="1" noAdjustHandles="1" noChangeArrowheads="1" noChangeShapeType="1" noTextEdit="1"/>
          </p:cNvSpPr>
          <p:nvPr/>
        </p:nvSpPr>
        <p:spPr>
          <a:xfrm>
            <a:off x="7407701" y="2869547"/>
            <a:ext cx="1623521" cy="801630"/>
          </a:xfrm>
          <a:prstGeom prst="rect">
            <a:avLst/>
          </a:prstGeom>
          <a:blipFill rotWithShape="0">
            <a:blip r:embed="rId7"/>
            <a:stretch>
              <a:fillRect/>
            </a:stretch>
          </a:blipFill>
        </p:spPr>
        <p:txBody>
          <a:bodyPr/>
          <a:lstStyle/>
          <a:p>
            <a:pPr>
              <a:defRPr/>
            </a:pPr>
            <a:r>
              <a:rPr lang="en-US">
                <a:noFill/>
                <a:latin typeface="Tahoma" charset="0"/>
              </a:rPr>
              <a:t> </a:t>
            </a:r>
          </a:p>
        </p:txBody>
      </p:sp>
      <p:sp>
        <p:nvSpPr>
          <p:cNvPr id="31" name="TextBox 30">
            <a:extLst>
              <a:ext uri="{FF2B5EF4-FFF2-40B4-BE49-F238E27FC236}">
                <a16:creationId xmlns:a16="http://schemas.microsoft.com/office/drawing/2014/main" id="{AF510482-09F6-6595-8A18-5EAB2FEFF254}"/>
              </a:ext>
            </a:extLst>
          </p:cNvPr>
          <p:cNvSpPr txBox="1">
            <a:spLocks noRot="1" noChangeAspect="1" noMove="1" noResize="1" noEditPoints="1" noAdjustHandles="1" noChangeArrowheads="1" noChangeShapeType="1" noTextEdit="1"/>
          </p:cNvSpPr>
          <p:nvPr/>
        </p:nvSpPr>
        <p:spPr>
          <a:xfrm>
            <a:off x="349708" y="2078362"/>
            <a:ext cx="2875979" cy="1031629"/>
          </a:xfrm>
          <a:prstGeom prst="rect">
            <a:avLst/>
          </a:prstGeom>
          <a:blipFill rotWithShape="0">
            <a:blip r:embed="rId8"/>
            <a:stretch>
              <a:fillRect b="-2959"/>
            </a:stretch>
          </a:blipFill>
        </p:spPr>
        <p:txBody>
          <a:bodyPr/>
          <a:lstStyle/>
          <a:p>
            <a:pPr>
              <a:defRPr/>
            </a:pPr>
            <a:r>
              <a:rPr lang="en-US">
                <a:noFill/>
                <a:latin typeface="Tahoma" charset="0"/>
              </a:rPr>
              <a:t> </a:t>
            </a:r>
          </a:p>
        </p:txBody>
      </p:sp>
      <p:sp>
        <p:nvSpPr>
          <p:cNvPr id="33" name="TextBox 32">
            <a:extLst>
              <a:ext uri="{FF2B5EF4-FFF2-40B4-BE49-F238E27FC236}">
                <a16:creationId xmlns:a16="http://schemas.microsoft.com/office/drawing/2014/main" id="{3E3FFCC0-C4E9-B6CD-4B5A-1FDB7AF14C0A}"/>
              </a:ext>
            </a:extLst>
          </p:cNvPr>
          <p:cNvSpPr txBox="1">
            <a:spLocks noChangeArrowheads="1"/>
          </p:cNvSpPr>
          <p:nvPr/>
        </p:nvSpPr>
        <p:spPr bwMode="auto">
          <a:xfrm>
            <a:off x="609600" y="6075363"/>
            <a:ext cx="2298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a:latin typeface="Times New Roman" panose="02020603050405020304" pitchFamily="18" charset="0"/>
                <a:cs typeface="Times New Roman" panose="02020603050405020304" pitchFamily="18" charset="0"/>
              </a:rPr>
              <a:t>F</a:t>
            </a:r>
            <a:r>
              <a:rPr lang="en-US" altLang="en-US" sz="2800"/>
              <a:t>=[</a:t>
            </a:r>
            <a:r>
              <a:rPr lang="en-US" altLang="en-US" sz="2800" i="1">
                <a:latin typeface="Times New Roman" panose="02020603050405020304" pitchFamily="18" charset="0"/>
                <a:cs typeface="Times New Roman" panose="02020603050405020304" pitchFamily="18" charset="0"/>
              </a:rPr>
              <a:t>e</a:t>
            </a:r>
            <a:r>
              <a:rPr lang="en-US" altLang="en-US" sz="2800"/>
              <a:t>’]</a:t>
            </a:r>
            <a:r>
              <a:rPr lang="en-US" altLang="en-US" sz="2800" baseline="-25000"/>
              <a:t>x</a:t>
            </a:r>
            <a:r>
              <a:rPr lang="en-US" altLang="en-US" sz="2800" i="1">
                <a:latin typeface="Times New Roman" panose="02020603050405020304" pitchFamily="18" charset="0"/>
                <a:cs typeface="Times New Roman" panose="02020603050405020304" pitchFamily="18" charset="0"/>
              </a:rPr>
              <a:t>K</a:t>
            </a:r>
            <a:r>
              <a:rPr lang="en-US" altLang="en-US" sz="2800"/>
              <a:t>’</a:t>
            </a:r>
            <a:r>
              <a:rPr lang="en-US" altLang="en-US" sz="2800" i="1">
                <a:latin typeface="Times New Roman" panose="02020603050405020304" pitchFamily="18" charset="0"/>
                <a:cs typeface="Times New Roman" panose="02020603050405020304" pitchFamily="18" charset="0"/>
              </a:rPr>
              <a:t>RK</a:t>
            </a:r>
            <a:r>
              <a:rPr lang="en-US" altLang="en-US" sz="2800" i="1" baseline="30000">
                <a:latin typeface="Times New Roman" panose="02020603050405020304" pitchFamily="18" charset="0"/>
                <a:cs typeface="Times New Roman" panose="02020603050405020304" pitchFamily="18" charset="0"/>
              </a:rPr>
              <a:t>-</a:t>
            </a:r>
            <a:r>
              <a:rPr lang="en-US" altLang="en-US" sz="2800" baseline="30000"/>
              <a:t>1</a:t>
            </a:r>
          </a:p>
        </p:txBody>
      </p:sp>
      <p:sp>
        <p:nvSpPr>
          <p:cNvPr id="2" name="TextBox 1">
            <a:extLst>
              <a:ext uri="{FF2B5EF4-FFF2-40B4-BE49-F238E27FC236}">
                <a16:creationId xmlns:a16="http://schemas.microsoft.com/office/drawing/2014/main" id="{16F6C92D-7AEE-BB2F-E4A9-034B76D5C302}"/>
              </a:ext>
            </a:extLst>
          </p:cNvPr>
          <p:cNvSpPr txBox="1">
            <a:spLocks noChangeArrowheads="1"/>
          </p:cNvSpPr>
          <p:nvPr/>
        </p:nvSpPr>
        <p:spPr bwMode="auto">
          <a:xfrm>
            <a:off x="7281863" y="3851275"/>
            <a:ext cx="1981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000"/>
              <a:t>For scene points lying on plane at infinity.</a:t>
            </a:r>
          </a:p>
        </p:txBody>
      </p:sp>
      <p:cxnSp>
        <p:nvCxnSpPr>
          <p:cNvPr id="4" name="Straight Arrow Connector 3">
            <a:extLst>
              <a:ext uri="{FF2B5EF4-FFF2-40B4-BE49-F238E27FC236}">
                <a16:creationId xmlns:a16="http://schemas.microsoft.com/office/drawing/2014/main" id="{5F1AB7C7-872D-C5EA-957B-276E484B2EAF}"/>
              </a:ext>
            </a:extLst>
          </p:cNvPr>
          <p:cNvCxnSpPr>
            <a:cxnSpLocks noChangeShapeType="1"/>
          </p:cNvCxnSpPr>
          <p:nvPr/>
        </p:nvCxnSpPr>
        <p:spPr bwMode="auto">
          <a:xfrm flipV="1">
            <a:off x="7748588" y="3549650"/>
            <a:ext cx="277812" cy="3095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ahoma" pitchFamily="34" charset="0"/>
          </a:defRPr>
        </a:defPPr>
      </a:lstStyle>
    </a:lnDef>
    <a:txDef>
      <a:spPr>
        <a:blipFill rotWithShape="0">
          <a:blip xmlns:r="http://schemas.openxmlformats.org/officeDocument/2006/relationships" r:embed="rId1"/>
          <a:stretch>
            <a:fillRect l="-2538" t="-4846" r="-888" b="-11454"/>
          </a:stretch>
        </a:blipFill>
      </a:spPr>
      <a:bodyPr/>
      <a:lstStyle>
        <a:defPPr>
          <a:defRPr>
            <a:noFill/>
          </a:defRPr>
        </a:defPPr>
      </a:lstStyle>
    </a:tx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13372</TotalTime>
  <Words>1941</Words>
  <Application>Microsoft Macintosh PowerPoint</Application>
  <PresentationFormat>On-screen Show (4:3)</PresentationFormat>
  <Paragraphs>361</Paragraphs>
  <Slides>40</Slides>
  <Notes>0</Notes>
  <HiddenSlides>1</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53" baseType="lpstr">
      <vt:lpstr>Arial</vt:lpstr>
      <vt:lpstr>Arial MT</vt:lpstr>
      <vt:lpstr>Arial Narrow</vt:lpstr>
      <vt:lpstr>Calibri</vt:lpstr>
      <vt:lpstr>Courier New</vt:lpstr>
      <vt:lpstr>Google Sans</vt:lpstr>
      <vt:lpstr>Symbol</vt:lpstr>
      <vt:lpstr>Tahoma</vt:lpstr>
      <vt:lpstr>Times New Roman</vt:lpstr>
      <vt:lpstr>Trebuchet MS</vt:lpstr>
      <vt:lpstr>Wingdings</vt:lpstr>
      <vt:lpstr>Blends</vt:lpstr>
      <vt:lpstr>Equation</vt:lpstr>
      <vt:lpstr>Stereo Geometry</vt:lpstr>
      <vt:lpstr>Stereo Set-up</vt:lpstr>
      <vt:lpstr>Epipolar geometry</vt:lpstr>
      <vt:lpstr>PowerPoint Presentation</vt:lpstr>
      <vt:lpstr>PowerPoint Presentation</vt:lpstr>
      <vt:lpstr>PowerPoint Presentation</vt:lpstr>
      <vt:lpstr>PowerPoint Presentation</vt:lpstr>
      <vt:lpstr>PowerPoint Presentation</vt:lpstr>
      <vt:lpstr>Epipolar Geometry</vt:lpstr>
      <vt:lpstr>Epipolar line: Finite segment!</vt:lpstr>
      <vt:lpstr>PowerPoint Presentation</vt:lpstr>
      <vt:lpstr>PowerPoint Presentation</vt:lpstr>
      <vt:lpstr>Epipolar Geometry</vt:lpstr>
      <vt:lpstr>Fundamental and Essential  Matrices</vt:lpstr>
      <vt:lpstr>Ex. 1</vt:lpstr>
      <vt:lpstr>Ans. 1</vt:lpstr>
      <vt:lpstr>Fundamental Matrix: Properties</vt:lpstr>
      <vt:lpstr>PowerPoint Presentation</vt:lpstr>
      <vt:lpstr>PowerPoint Presentation</vt:lpstr>
      <vt:lpstr>The normalized 8-  point algorithm</vt:lpstr>
      <vt:lpstr>The singularity  constraint detF  0 rank F  2</vt:lpstr>
      <vt:lpstr>PowerPoint Presentation</vt:lpstr>
      <vt:lpstr>PowerPoint Presentation</vt:lpstr>
      <vt:lpstr>Algebraic Minimization Algorithm</vt:lpstr>
      <vt:lpstr>The singularity  constraint</vt:lpstr>
      <vt:lpstr>The singularity constraint  for Essential Matrix</vt:lpstr>
      <vt:lpstr>Geometric distance </vt:lpstr>
      <vt:lpstr>PowerPoint Presentation</vt:lpstr>
      <vt:lpstr>PowerPoint Presentation</vt:lpstr>
      <vt:lpstr>Parametric  representation of F</vt:lpstr>
      <vt:lpstr>Experimental evaluation of the algorithms</vt:lpstr>
      <vt:lpstr>PowerPoint Presentation</vt:lpstr>
      <vt:lpstr>PowerPoint Presentation</vt:lpstr>
      <vt:lpstr>PowerPoint Presentation</vt:lpstr>
      <vt:lpstr>Computing scene  points (structure)</vt:lpstr>
      <vt:lpstr>Minimizing  Reprojection Error</vt:lpstr>
      <vt:lpstr>PowerPoint Presentation</vt:lpstr>
      <vt:lpstr>Linear triangulation  methods</vt:lpstr>
      <vt:lpstr>PowerPoint Presentation</vt:lpstr>
      <vt:lpstr>Summary</vt:lpstr>
    </vt:vector>
  </TitlesOfParts>
  <Company>CSE, IIT-Kharagpur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Anunay Nayak</dc:creator>
  <cp:lastModifiedBy>Pranjal Kumar</cp:lastModifiedBy>
  <cp:revision>338</cp:revision>
  <dcterms:created xsi:type="dcterms:W3CDTF">2001-09-21T04:55:08Z</dcterms:created>
  <dcterms:modified xsi:type="dcterms:W3CDTF">2023-09-12T03:35:58Z</dcterms:modified>
</cp:coreProperties>
</file>